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8"/>
  </p:notesMasterIdLst>
  <p:sldIdLst>
    <p:sldId id="256" r:id="rId2"/>
    <p:sldId id="271" r:id="rId3"/>
    <p:sldId id="264" r:id="rId4"/>
    <p:sldId id="265" r:id="rId5"/>
    <p:sldId id="266" r:id="rId6"/>
    <p:sldId id="267" r:id="rId7"/>
    <p:sldId id="272" r:id="rId8"/>
    <p:sldId id="268" r:id="rId9"/>
    <p:sldId id="269" r:id="rId10"/>
    <p:sldId id="270" r:id="rId11"/>
    <p:sldId id="258" r:id="rId12"/>
    <p:sldId id="259" r:id="rId13"/>
    <p:sldId id="262" r:id="rId14"/>
    <p:sldId id="260" r:id="rId15"/>
    <p:sldId id="261" r:id="rId16"/>
    <p:sldId id="263" r:id="rId17"/>
    <p:sldId id="273" r:id="rId18"/>
    <p:sldId id="275" r:id="rId19"/>
    <p:sldId id="274" r:id="rId20"/>
    <p:sldId id="276" r:id="rId21"/>
    <p:sldId id="277" r:id="rId22"/>
    <p:sldId id="278" r:id="rId23"/>
    <p:sldId id="279" r:id="rId24"/>
    <p:sldId id="293"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20" y="-5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73FE40-C752-4CED-9827-64798387536B}" type="datetimeFigureOut">
              <a:rPr lang="en-US" smtClean="0"/>
              <a:t>10/20/2013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A6659-97BC-4AAD-B44F-270FF5CAD989}" type="slidenum">
              <a:rPr lang="en-US" smtClean="0"/>
              <a:t>‹#›</a:t>
            </a:fld>
            <a:endParaRPr lang="en-US"/>
          </a:p>
        </p:txBody>
      </p:sp>
    </p:spTree>
    <p:extLst>
      <p:ext uri="{BB962C8B-B14F-4D97-AF65-F5344CB8AC3E}">
        <p14:creationId xmlns:p14="http://schemas.microsoft.com/office/powerpoint/2010/main" val="4239968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7A6659-97BC-4AAD-B44F-270FF5CAD989}" type="slidenum">
              <a:rPr lang="en-US" smtClean="0"/>
              <a:t>14</a:t>
            </a:fld>
            <a:endParaRPr lang="en-US"/>
          </a:p>
        </p:txBody>
      </p:sp>
    </p:spTree>
    <p:extLst>
      <p:ext uri="{BB962C8B-B14F-4D97-AF65-F5344CB8AC3E}">
        <p14:creationId xmlns:p14="http://schemas.microsoft.com/office/powerpoint/2010/main" val="1767486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09E4FC7-A5B6-4483-9A6F-46A4C7070476}" type="datetimeFigureOut">
              <a:rPr lang="en-US" smtClean="0"/>
              <a:t>10/20/2013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906D20E7-1945-48B2-A8D8-0465EF0DB127}"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9E4FC7-A5B6-4483-9A6F-46A4C7070476}" type="datetimeFigureOut">
              <a:rPr lang="en-US" smtClean="0"/>
              <a:t>10/20/2013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09E4FC7-A5B6-4483-9A6F-46A4C7070476}" type="datetimeFigureOut">
              <a:rPr lang="en-US" smtClean="0"/>
              <a:t>10/20/2013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9E4FC7-A5B6-4483-9A6F-46A4C7070476}" type="datetimeFigureOut">
              <a:rPr lang="en-US" smtClean="0"/>
              <a:t>10/20/2013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09E4FC7-A5B6-4483-9A6F-46A4C7070476}" type="datetimeFigureOut">
              <a:rPr lang="en-US" smtClean="0"/>
              <a:t>10/20/2013</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09E4FC7-A5B6-4483-9A6F-46A4C7070476}" type="datetimeFigureOut">
              <a:rPr lang="en-US" smtClean="0"/>
              <a:t>10/20/2013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09E4FC7-A5B6-4483-9A6F-46A4C7070476}" type="datetimeFigureOut">
              <a:rPr lang="en-US" smtClean="0"/>
              <a:t>10/20/2013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9E4FC7-A5B6-4483-9A6F-46A4C7070476}" type="datetimeFigureOut">
              <a:rPr lang="en-US" smtClean="0"/>
              <a:t>10/20/2013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009E4FC7-A5B6-4483-9A6F-46A4C7070476}" type="datetimeFigureOut">
              <a:rPr lang="en-US" smtClean="0"/>
              <a:t>10/20/2013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09E4FC7-A5B6-4483-9A6F-46A4C7070476}" type="datetimeFigureOut">
              <a:rPr lang="en-US" smtClean="0"/>
              <a:t>10/20/2013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6D20E7-1945-48B2-A8D8-0465EF0DB127}"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009E4FC7-A5B6-4483-9A6F-46A4C7070476}" type="datetimeFigureOut">
              <a:rPr lang="en-US" smtClean="0"/>
              <a:t>10/20/2013</a:t>
            </a:fld>
            <a:endParaRPr lang="en-US"/>
          </a:p>
        </p:txBody>
      </p:sp>
      <p:sp>
        <p:nvSpPr>
          <p:cNvPr id="7" name="Slide Number Placeholder 6"/>
          <p:cNvSpPr>
            <a:spLocks noGrp="1"/>
          </p:cNvSpPr>
          <p:nvPr>
            <p:ph type="sldNum" sz="quarter" idx="12"/>
          </p:nvPr>
        </p:nvSpPr>
        <p:spPr/>
        <p:txBody>
          <a:bodyPr/>
          <a:lstStyle/>
          <a:p>
            <a:fld id="{906D20E7-1945-48B2-A8D8-0465EF0DB127}"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009E4FC7-A5B6-4483-9A6F-46A4C7070476}" type="datetimeFigureOut">
              <a:rPr lang="en-US" smtClean="0"/>
              <a:t>10/20/2013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906D20E7-1945-48B2-A8D8-0465EF0DB127}"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caselaw.lp.findlaw.com/scripts/getcase.pl?court=us&amp;vol=000&amp;invol=96-511" TargetMode="External"/><Relationship Id="rId2" Type="http://schemas.openxmlformats.org/officeDocument/2006/relationships/hyperlink" Target="http://caselaw.lp.findlaw.com/scripts/getcase.pl?court=us&amp;vol=403&amp;invol=15" TargetMode="External"/><Relationship Id="rId1" Type="http://schemas.openxmlformats.org/officeDocument/2006/relationships/slideLayout" Target="../slideLayouts/slideLayout2.xml"/><Relationship Id="rId6" Type="http://schemas.openxmlformats.org/officeDocument/2006/relationships/hyperlink" Target="http://www.law.uga.edu/" TargetMode="External"/><Relationship Id="rId5" Type="http://schemas.openxmlformats.org/officeDocument/2006/relationships/hyperlink" Target="http://www.tandfonline.com.libaccess.sjlibrary.org/toc/rced20/current#.UmICHhAwe1c" TargetMode="External"/><Relationship Id="rId4" Type="http://schemas.openxmlformats.org/officeDocument/2006/relationships/hyperlink" Target="http://www.law.cornell.edu/supct/html/historics/USSC_CR_0478_0675_ZS.html"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tom-samp-journal.blogspot.com/2011_01_01_archive.html" TargetMode="External"/><Relationship Id="rId3" Type="http://schemas.openxmlformats.org/officeDocument/2006/relationships/hyperlink" Target="http://openjurist.org/541/f2d/577" TargetMode="External"/><Relationship Id="rId7" Type="http://schemas.openxmlformats.org/officeDocument/2006/relationships/hyperlink" Target="http://www.leagle.com/decision/19791738469FSupp1269_11595" TargetMode="External"/><Relationship Id="rId2" Type="http://schemas.openxmlformats.org/officeDocument/2006/relationships/hyperlink" Target="http://www.acluohio.org/archives/cases/minarcini-v-strongsville-city-school-district" TargetMode="External"/><Relationship Id="rId1" Type="http://schemas.openxmlformats.org/officeDocument/2006/relationships/slideLayout" Target="../slideLayouts/slideLayout2.xml"/><Relationship Id="rId6" Type="http://schemas.openxmlformats.org/officeDocument/2006/relationships/hyperlink" Target="http://www.firstamendmentcenter.org/fighting-words-case-still-making-waves-on-70th-anniversary" TargetMode="External"/><Relationship Id="rId11" Type="http://schemas.openxmlformats.org/officeDocument/2006/relationships/hyperlink" Target="http://chronicle.com/blogs/linguafranca/2011/10/20/ms-40-years-on/" TargetMode="External"/><Relationship Id="rId5" Type="http://schemas.openxmlformats.org/officeDocument/2006/relationships/hyperlink" Target="http://people.oregonstate.edu/~dorresp/CSSA%20Competencies/Examples%20for%20Portfolio/Chaplinsky%20v%20final.pdf" TargetMode="External"/><Relationship Id="rId10" Type="http://schemas.openxmlformats.org/officeDocument/2006/relationships/hyperlink" Target="http://identityrevolutionproject.wordpress.com/tag/fighting-words/" TargetMode="External"/><Relationship Id="rId4" Type="http://schemas.openxmlformats.org/officeDocument/2006/relationships/hyperlink" Target="http://scholarship.law.marquette.edu/cgi/viewcontent.cgi?article=1026&amp;context=mulr" TargetMode="External"/><Relationship Id="rId9" Type="http://schemas.openxmlformats.org/officeDocument/2006/relationships/hyperlink" Target="http://tom-samp-journal.blogspot.com/2011/01/back-to-oscar-2010-newsweek-nagging.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990600"/>
            <a:ext cx="7315200" cy="1447800"/>
          </a:xfrm>
        </p:spPr>
        <p:txBody>
          <a:bodyPr/>
          <a:lstStyle/>
          <a:p>
            <a:r>
              <a:rPr lang="en-US" dirty="0" smtClean="0"/>
              <a:t>The Court’s Impact on Intellectual Freedom and Youth</a:t>
            </a:r>
            <a:endParaRPr lang="en-US" dirty="0"/>
          </a:p>
        </p:txBody>
      </p:sp>
      <p:sp>
        <p:nvSpPr>
          <p:cNvPr id="4" name="TextBox 3"/>
          <p:cNvSpPr txBox="1"/>
          <p:nvPr/>
        </p:nvSpPr>
        <p:spPr>
          <a:xfrm>
            <a:off x="914400" y="2590800"/>
            <a:ext cx="7315200" cy="369332"/>
          </a:xfrm>
          <a:prstGeom prst="rect">
            <a:avLst/>
          </a:prstGeom>
          <a:noFill/>
        </p:spPr>
        <p:txBody>
          <a:bodyPr wrap="square" rtlCol="0">
            <a:spAutoFit/>
          </a:bodyPr>
          <a:lstStyle/>
          <a:p>
            <a:pPr algn="ctr"/>
            <a:r>
              <a:rPr lang="en-US" dirty="0" smtClean="0"/>
              <a:t>Presented by:</a:t>
            </a:r>
            <a:endParaRPr lang="en-US" dirty="0"/>
          </a:p>
        </p:txBody>
      </p:sp>
      <p:sp>
        <p:nvSpPr>
          <p:cNvPr id="11" name="TextBox 10"/>
          <p:cNvSpPr txBox="1"/>
          <p:nvPr/>
        </p:nvSpPr>
        <p:spPr>
          <a:xfrm>
            <a:off x="1219200" y="5533191"/>
            <a:ext cx="1430893" cy="369332"/>
          </a:xfrm>
          <a:prstGeom prst="rect">
            <a:avLst/>
          </a:prstGeom>
          <a:noFill/>
        </p:spPr>
        <p:txBody>
          <a:bodyPr wrap="square" rtlCol="0">
            <a:spAutoFit/>
          </a:bodyPr>
          <a:lstStyle/>
          <a:p>
            <a:endParaRPr lang="en-US" dirty="0"/>
          </a:p>
        </p:txBody>
      </p:sp>
      <p:grpSp>
        <p:nvGrpSpPr>
          <p:cNvPr id="10" name="Group 9"/>
          <p:cNvGrpSpPr/>
          <p:nvPr/>
        </p:nvGrpSpPr>
        <p:grpSpPr>
          <a:xfrm>
            <a:off x="821293" y="3185160"/>
            <a:ext cx="6256972" cy="1945604"/>
            <a:chOff x="1591628" y="3949896"/>
            <a:chExt cx="6256972" cy="2105029"/>
          </a:xfrm>
        </p:grpSpPr>
        <p:grpSp>
          <p:nvGrpSpPr>
            <p:cNvPr id="8" name="Group 7"/>
            <p:cNvGrpSpPr/>
            <p:nvPr/>
          </p:nvGrpSpPr>
          <p:grpSpPr>
            <a:xfrm>
              <a:off x="4724400" y="3963797"/>
              <a:ext cx="1430894" cy="2077225"/>
              <a:chOff x="1066799" y="3949897"/>
              <a:chExt cx="1430894" cy="2077225"/>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949897"/>
                <a:ext cx="1430893" cy="1430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066799" y="5380791"/>
                <a:ext cx="1430893" cy="646331"/>
              </a:xfrm>
              <a:prstGeom prst="rect">
                <a:avLst/>
              </a:prstGeom>
              <a:noFill/>
            </p:spPr>
            <p:txBody>
              <a:bodyPr wrap="square" rtlCol="0">
                <a:spAutoFit/>
              </a:bodyPr>
              <a:lstStyle/>
              <a:p>
                <a:pPr algn="ctr"/>
                <a:r>
                  <a:rPr lang="en-US" dirty="0" smtClean="0"/>
                  <a:t>Mira </a:t>
                </a:r>
              </a:p>
              <a:p>
                <a:pPr algn="ctr"/>
                <a:r>
                  <a:rPr lang="en-US" dirty="0" err="1" smtClean="0"/>
                  <a:t>Geffner</a:t>
                </a:r>
                <a:endParaRPr lang="en-US" dirty="0"/>
              </a:p>
            </p:txBody>
          </p:sp>
        </p:grpSp>
        <p:grpSp>
          <p:nvGrpSpPr>
            <p:cNvPr id="7" name="Group 6"/>
            <p:cNvGrpSpPr/>
            <p:nvPr/>
          </p:nvGrpSpPr>
          <p:grpSpPr>
            <a:xfrm>
              <a:off x="6324600" y="3949897"/>
              <a:ext cx="1524000" cy="2077222"/>
              <a:chOff x="2895600" y="3949897"/>
              <a:chExt cx="1524000" cy="2077222"/>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2800" t="9584" r="53200" b="66609"/>
              <a:stretch/>
            </p:blipFill>
            <p:spPr bwMode="auto">
              <a:xfrm>
                <a:off x="2895600" y="3949897"/>
                <a:ext cx="1524000" cy="1430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2895600" y="5380788"/>
                <a:ext cx="1430893" cy="646331"/>
              </a:xfrm>
              <a:prstGeom prst="rect">
                <a:avLst/>
              </a:prstGeom>
              <a:noFill/>
            </p:spPr>
            <p:txBody>
              <a:bodyPr wrap="square" rtlCol="0">
                <a:spAutoFit/>
              </a:bodyPr>
              <a:lstStyle/>
              <a:p>
                <a:pPr algn="ctr"/>
                <a:r>
                  <a:rPr lang="en-US" dirty="0" smtClean="0"/>
                  <a:t>Lisa </a:t>
                </a:r>
              </a:p>
              <a:p>
                <a:pPr algn="ctr"/>
                <a:r>
                  <a:rPr lang="en-US" dirty="0" err="1" smtClean="0"/>
                  <a:t>Houde</a:t>
                </a:r>
                <a:endParaRPr lang="en-US" dirty="0"/>
              </a:p>
            </p:txBody>
          </p:sp>
        </p:grpSp>
        <p:grpSp>
          <p:nvGrpSpPr>
            <p:cNvPr id="6" name="Group 5"/>
            <p:cNvGrpSpPr/>
            <p:nvPr/>
          </p:nvGrpSpPr>
          <p:grpSpPr>
            <a:xfrm>
              <a:off x="1591628" y="3963800"/>
              <a:ext cx="1430893" cy="2091125"/>
              <a:chOff x="4724401" y="3949897"/>
              <a:chExt cx="1430893" cy="2091125"/>
            </a:xfrm>
          </p:grpSpPr>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1" y="3949897"/>
                <a:ext cx="1371600" cy="1430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724401" y="5394691"/>
                <a:ext cx="1430893" cy="646331"/>
              </a:xfrm>
              <a:prstGeom prst="rect">
                <a:avLst/>
              </a:prstGeom>
              <a:noFill/>
            </p:spPr>
            <p:txBody>
              <a:bodyPr wrap="square" rtlCol="0">
                <a:spAutoFit/>
              </a:bodyPr>
              <a:lstStyle/>
              <a:p>
                <a:pPr algn="ctr"/>
                <a:r>
                  <a:rPr lang="en-US" dirty="0" err="1" smtClean="0"/>
                  <a:t>Anush</a:t>
                </a:r>
                <a:endParaRPr lang="en-US" dirty="0"/>
              </a:p>
              <a:p>
                <a:pPr algn="ctr"/>
                <a:r>
                  <a:rPr lang="en-US" dirty="0" err="1" smtClean="0"/>
                  <a:t>Bayalan</a:t>
                </a:r>
                <a:endParaRPr lang="en-US" dirty="0"/>
              </a:p>
            </p:txBody>
          </p:sp>
        </p:grpSp>
        <p:grpSp>
          <p:nvGrpSpPr>
            <p:cNvPr id="3" name="Group 2"/>
            <p:cNvGrpSpPr/>
            <p:nvPr/>
          </p:nvGrpSpPr>
          <p:grpSpPr>
            <a:xfrm>
              <a:off x="3141107" y="3949897"/>
              <a:ext cx="1430893" cy="2091125"/>
              <a:chOff x="6446519" y="3949897"/>
              <a:chExt cx="1430893" cy="2091125"/>
            </a:xfrm>
          </p:grpSpPr>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6519" y="3949897"/>
                <a:ext cx="1391301" cy="1430891"/>
              </a:xfrm>
              <a:prstGeom prst="rect">
                <a:avLst/>
              </a:prstGeom>
            </p:spPr>
          </p:pic>
          <p:sp>
            <p:nvSpPr>
              <p:cNvPr id="15" name="TextBox 14"/>
              <p:cNvSpPr txBox="1"/>
              <p:nvPr/>
            </p:nvSpPr>
            <p:spPr>
              <a:xfrm>
                <a:off x="6446519" y="5394691"/>
                <a:ext cx="1430893" cy="646331"/>
              </a:xfrm>
              <a:prstGeom prst="rect">
                <a:avLst/>
              </a:prstGeom>
              <a:noFill/>
            </p:spPr>
            <p:txBody>
              <a:bodyPr wrap="square" rtlCol="0">
                <a:spAutoFit/>
              </a:bodyPr>
              <a:lstStyle/>
              <a:p>
                <a:pPr algn="ctr"/>
                <a:r>
                  <a:rPr lang="en-US" dirty="0" smtClean="0"/>
                  <a:t>Rebecca</a:t>
                </a:r>
              </a:p>
              <a:p>
                <a:pPr algn="ctr"/>
                <a:r>
                  <a:rPr lang="en-US" dirty="0" smtClean="0"/>
                  <a:t>Calvert</a:t>
                </a:r>
                <a:endParaRPr lang="en-US" dirty="0"/>
              </a:p>
            </p:txBody>
          </p:sp>
        </p:grpSp>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13456" r="8447"/>
            <a:stretch/>
          </p:blipFill>
          <p:spPr>
            <a:xfrm>
              <a:off x="6323854" y="3949896"/>
              <a:ext cx="1524745" cy="1464279"/>
            </a:xfrm>
            <a:prstGeom prst="rect">
              <a:avLst/>
            </a:prstGeom>
          </p:spPr>
        </p:pic>
      </p:grpSp>
    </p:spTree>
    <p:extLst>
      <p:ext uri="{BB962C8B-B14F-4D97-AF65-F5344CB8AC3E}">
        <p14:creationId xmlns:p14="http://schemas.microsoft.com/office/powerpoint/2010/main" val="14076444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a:t>
            </a:r>
            <a:endParaRPr lang="en-US" dirty="0"/>
          </a:p>
        </p:txBody>
      </p:sp>
      <p:sp>
        <p:nvSpPr>
          <p:cNvPr id="3" name="Content Placeholder 2"/>
          <p:cNvSpPr>
            <a:spLocks noGrp="1"/>
          </p:cNvSpPr>
          <p:nvPr>
            <p:ph idx="1"/>
          </p:nvPr>
        </p:nvSpPr>
        <p:spPr/>
        <p:txBody>
          <a:bodyPr/>
          <a:lstStyle/>
          <a:p>
            <a:pPr marL="0" indent="0">
              <a:buNone/>
            </a:pPr>
            <a:r>
              <a:rPr lang="en-US" dirty="0" smtClean="0"/>
              <a:t>Viewpoint</a:t>
            </a:r>
          </a:p>
          <a:p>
            <a:r>
              <a:rPr lang="en-US" dirty="0" smtClean="0"/>
              <a:t>Precursor to CIPA</a:t>
            </a:r>
          </a:p>
          <a:p>
            <a:r>
              <a:rPr lang="en-US" dirty="0" smtClean="0"/>
              <a:t>CDA did not pass because it was too broad, </a:t>
            </a:r>
            <a:r>
              <a:rPr lang="en-US" smtClean="0"/>
              <a:t>but CIPA </a:t>
            </a:r>
            <a:r>
              <a:rPr lang="en-US" dirty="0" smtClean="0"/>
              <a:t>was narrow enough</a:t>
            </a:r>
          </a:p>
          <a:p>
            <a:r>
              <a:rPr lang="en-US" dirty="0" smtClean="0"/>
              <a:t>CDA did not give parents discretion, but CIPA did</a:t>
            </a:r>
          </a:p>
          <a:p>
            <a:endParaRPr lang="en-US" dirty="0"/>
          </a:p>
        </p:txBody>
      </p:sp>
    </p:spTree>
    <p:extLst>
      <p:ext uri="{BB962C8B-B14F-4D97-AF65-F5344CB8AC3E}">
        <p14:creationId xmlns:p14="http://schemas.microsoft.com/office/powerpoint/2010/main" val="2129294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276600"/>
            <a:ext cx="7696200" cy="1295401"/>
          </a:xfrm>
        </p:spPr>
        <p:txBody>
          <a:bodyPr>
            <a:normAutofit/>
          </a:bodyPr>
          <a:lstStyle/>
          <a:p>
            <a:r>
              <a:rPr lang="en-US" sz="3200" dirty="0" smtClean="0"/>
              <a:t>Bethel School District No. 403</a:t>
            </a:r>
            <a:br>
              <a:rPr lang="en-US" sz="3200" dirty="0" smtClean="0"/>
            </a:br>
            <a:r>
              <a:rPr lang="en-US" sz="3200" dirty="0" smtClean="0"/>
              <a:t>v. </a:t>
            </a:r>
            <a:r>
              <a:rPr lang="en-US" sz="3200" dirty="0" smtClean="0"/>
              <a:t>Fraser (1983)</a:t>
            </a:r>
            <a:endParaRPr lang="en-US" sz="3200" dirty="0"/>
          </a:p>
        </p:txBody>
      </p:sp>
    </p:spTree>
    <p:extLst>
      <p:ext uri="{BB962C8B-B14F-4D97-AF65-F5344CB8AC3E}">
        <p14:creationId xmlns:p14="http://schemas.microsoft.com/office/powerpoint/2010/main" val="25533580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315200" cy="1154097"/>
          </a:xfrm>
        </p:spPr>
        <p:txBody>
          <a:bodyPr>
            <a:normAutofit fontScale="90000"/>
          </a:bodyPr>
          <a:lstStyle/>
          <a:p>
            <a:r>
              <a:rPr lang="en-US" dirty="0" smtClean="0"/>
              <a:t>Bethel School District v. Fraser</a:t>
            </a:r>
            <a:endParaRPr lang="en-US" dirty="0"/>
          </a:p>
        </p:txBody>
      </p:sp>
      <p:sp>
        <p:nvSpPr>
          <p:cNvPr id="3" name="Content Placeholder 2"/>
          <p:cNvSpPr>
            <a:spLocks noGrp="1"/>
          </p:cNvSpPr>
          <p:nvPr>
            <p:ph sz="half" idx="1"/>
          </p:nvPr>
        </p:nvSpPr>
        <p:spPr>
          <a:xfrm>
            <a:off x="914400" y="1905000"/>
            <a:ext cx="7315200" cy="4419600"/>
          </a:xfrm>
        </p:spPr>
        <p:txBody>
          <a:bodyPr>
            <a:normAutofit/>
          </a:bodyPr>
          <a:lstStyle/>
          <a:p>
            <a:r>
              <a:rPr lang="en-US" dirty="0" smtClean="0"/>
              <a:t>4/26/1983</a:t>
            </a:r>
          </a:p>
          <a:p>
            <a:r>
              <a:rPr lang="en-US" dirty="0" smtClean="0"/>
              <a:t>Senior Matthew Fraser delivered sexually explicit speech to Bethel High School students</a:t>
            </a:r>
          </a:p>
          <a:p>
            <a:pPr lvl="1"/>
            <a:r>
              <a:rPr lang="en-US" dirty="0"/>
              <a:t> "I know a man who is firm -- he's firm in his pants, he's firm in his shirt, his character is firm </a:t>
            </a:r>
            <a:r>
              <a:rPr lang="en-US" dirty="0" smtClean="0"/>
              <a:t>-- but most . . . of all, his belief in you, the students of Bethel, is firm.” </a:t>
            </a:r>
            <a:endParaRPr lang="en-US" dirty="0"/>
          </a:p>
          <a:p>
            <a:r>
              <a:rPr lang="en-US" dirty="0" smtClean="0"/>
              <a:t>Caused hooting, yelling, sexual gestures, apparent embarrassment</a:t>
            </a:r>
          </a:p>
        </p:txBody>
      </p:sp>
    </p:spTree>
    <p:extLst>
      <p:ext uri="{BB962C8B-B14F-4D97-AF65-F5344CB8AC3E}">
        <p14:creationId xmlns:p14="http://schemas.microsoft.com/office/powerpoint/2010/main" val="17718820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Bethel School District v. Fraser</a:t>
            </a:r>
          </a:p>
        </p:txBody>
      </p:sp>
      <p:sp>
        <p:nvSpPr>
          <p:cNvPr id="6" name="Content Placeholder 5"/>
          <p:cNvSpPr>
            <a:spLocks noGrp="1"/>
          </p:cNvSpPr>
          <p:nvPr>
            <p:ph sz="half" idx="1"/>
          </p:nvPr>
        </p:nvSpPr>
        <p:spPr/>
        <p:txBody>
          <a:bodyPr>
            <a:normAutofit fontScale="92500" lnSpcReduction="20000"/>
          </a:bodyPr>
          <a:lstStyle/>
          <a:p>
            <a:r>
              <a:rPr lang="en-US" dirty="0"/>
              <a:t>Bethel Rules:</a:t>
            </a:r>
          </a:p>
          <a:p>
            <a:pPr lvl="1"/>
            <a:r>
              <a:rPr lang="en-US" dirty="0"/>
              <a:t>"Conduct which materially and substantially interferes with the educational process is prohibited, including the use of obscene, profane language or gestures."</a:t>
            </a:r>
          </a:p>
          <a:p>
            <a:r>
              <a:rPr lang="en-US" dirty="0"/>
              <a:t>Fraser </a:t>
            </a:r>
            <a:r>
              <a:rPr lang="en-US" dirty="0" smtClean="0"/>
              <a:t>was </a:t>
            </a:r>
            <a:r>
              <a:rPr lang="en-US" dirty="0"/>
              <a:t>suspended for 3 days, and his candidacy for graduation speaker is revoked</a:t>
            </a:r>
          </a:p>
          <a:p>
            <a:endParaRPr lang="en-US" dirty="0"/>
          </a:p>
        </p:txBody>
      </p:sp>
      <p:pic>
        <p:nvPicPr>
          <p:cNvPr id="1026" name="Picture 2" descr="http://fellowshipofminds.files.wordpress.com/2011/06/censorship.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5021208" y="1719263"/>
            <a:ext cx="3292583" cy="4406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1786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Bethel School District v. Fraser</a:t>
            </a:r>
          </a:p>
        </p:txBody>
      </p:sp>
      <p:pic>
        <p:nvPicPr>
          <p:cNvPr id="2050" name="Picture 2" descr="http://2.bp.blogspot.com/_dro7PqAdEiE/TUJGi-utg9I/AAAAAAAACBE/aUFWqgacKz4/s400/King+Censored+Cartoon.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539750" y="2593975"/>
            <a:ext cx="3810000" cy="2657475"/>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sz="half" idx="2"/>
          </p:nvPr>
        </p:nvSpPr>
        <p:spPr/>
        <p:txBody>
          <a:bodyPr>
            <a:normAutofit fontScale="92500" lnSpcReduction="10000"/>
          </a:bodyPr>
          <a:lstStyle/>
          <a:p>
            <a:r>
              <a:rPr lang="en-US" dirty="0"/>
              <a:t>Fraser </a:t>
            </a:r>
            <a:r>
              <a:rPr lang="en-US" dirty="0" smtClean="0"/>
              <a:t>took the </a:t>
            </a:r>
            <a:r>
              <a:rPr lang="en-US" dirty="0"/>
              <a:t>case to the District Court, which </a:t>
            </a:r>
            <a:r>
              <a:rPr lang="en-US" dirty="0" smtClean="0"/>
              <a:t>ruled </a:t>
            </a:r>
            <a:r>
              <a:rPr lang="en-US" dirty="0"/>
              <a:t>in his </a:t>
            </a:r>
            <a:r>
              <a:rPr lang="en-US" dirty="0" smtClean="0"/>
              <a:t>favor</a:t>
            </a:r>
          </a:p>
          <a:p>
            <a:r>
              <a:rPr lang="en-US" dirty="0" smtClean="0"/>
              <a:t>Court </a:t>
            </a:r>
            <a:r>
              <a:rPr lang="en-US" dirty="0"/>
              <a:t>of Appeals </a:t>
            </a:r>
            <a:r>
              <a:rPr lang="en-US" dirty="0" smtClean="0"/>
              <a:t>affirmed </a:t>
            </a:r>
            <a:r>
              <a:rPr lang="en-US" dirty="0"/>
              <a:t>District </a:t>
            </a:r>
            <a:r>
              <a:rPr lang="en-US" dirty="0" smtClean="0"/>
              <a:t>Court </a:t>
            </a:r>
            <a:r>
              <a:rPr lang="en-US" dirty="0"/>
              <a:t>ruling</a:t>
            </a:r>
          </a:p>
          <a:p>
            <a:pPr lvl="1"/>
            <a:r>
              <a:rPr lang="en-US" dirty="0"/>
              <a:t>Precedent of </a:t>
            </a:r>
            <a:r>
              <a:rPr lang="en-US" i="1" dirty="0"/>
              <a:t>Tinker v. Des </a:t>
            </a:r>
            <a:r>
              <a:rPr lang="en-US" i="1" dirty="0" smtClean="0"/>
              <a:t>Moines</a:t>
            </a:r>
            <a:endParaRPr lang="en-US" dirty="0" smtClean="0"/>
          </a:p>
          <a:p>
            <a:pPr lvl="1"/>
            <a:r>
              <a:rPr lang="en-US" dirty="0" smtClean="0"/>
              <a:t>Claims wording of school rules is overly vague</a:t>
            </a:r>
            <a:endParaRPr lang="en-US" dirty="0"/>
          </a:p>
        </p:txBody>
      </p:sp>
    </p:spTree>
    <p:extLst>
      <p:ext uri="{BB962C8B-B14F-4D97-AF65-F5344CB8AC3E}">
        <p14:creationId xmlns:p14="http://schemas.microsoft.com/office/powerpoint/2010/main" val="25435814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1143000"/>
          </a:xfrm>
        </p:spPr>
        <p:txBody>
          <a:bodyPr>
            <a:normAutofit fontScale="90000"/>
          </a:bodyPr>
          <a:lstStyle/>
          <a:p>
            <a:r>
              <a:rPr lang="en-US" dirty="0"/>
              <a:t>Bethel School District v. Fraser</a:t>
            </a:r>
          </a:p>
        </p:txBody>
      </p:sp>
      <p:sp>
        <p:nvSpPr>
          <p:cNvPr id="3" name="Content Placeholder 2"/>
          <p:cNvSpPr>
            <a:spLocks noGrp="1"/>
          </p:cNvSpPr>
          <p:nvPr>
            <p:ph idx="1"/>
          </p:nvPr>
        </p:nvSpPr>
        <p:spPr>
          <a:xfrm>
            <a:off x="914400" y="1905000"/>
            <a:ext cx="7772400" cy="4495800"/>
          </a:xfrm>
        </p:spPr>
        <p:txBody>
          <a:bodyPr>
            <a:normAutofit/>
          </a:bodyPr>
          <a:lstStyle/>
          <a:p>
            <a:r>
              <a:rPr lang="en-US" dirty="0" smtClean="0"/>
              <a:t>Supreme Court upheld the school district’s decision</a:t>
            </a:r>
          </a:p>
          <a:p>
            <a:pPr lvl="1"/>
            <a:r>
              <a:rPr lang="en-US" dirty="0" smtClean="0"/>
              <a:t>Fraser was advised speech would be inappropriate and may face severe consequences</a:t>
            </a:r>
          </a:p>
          <a:p>
            <a:pPr lvl="1"/>
            <a:r>
              <a:rPr lang="en-US" i="1" dirty="0" smtClean="0"/>
              <a:t>Tinker</a:t>
            </a:r>
            <a:r>
              <a:rPr lang="en-US" dirty="0" smtClean="0"/>
              <a:t> concerned passive political expression, which did not intrude on the work of the school or rights of students</a:t>
            </a:r>
          </a:p>
          <a:p>
            <a:pPr lvl="1"/>
            <a:r>
              <a:rPr lang="en-US" dirty="0" smtClean="0"/>
              <a:t>Such speech is prohibited in formal halls governed by Rules of Debate</a:t>
            </a:r>
          </a:p>
          <a:p>
            <a:pPr lvl="1"/>
            <a:r>
              <a:rPr lang="en-US" dirty="0" smtClean="0"/>
              <a:t>Role of school to teach citizenship</a:t>
            </a:r>
          </a:p>
          <a:p>
            <a:pPr lvl="1"/>
            <a:r>
              <a:rPr lang="en-US" dirty="0" smtClean="0"/>
              <a:t>Disagree the student could not have anticipated the consequences</a:t>
            </a:r>
            <a:endParaRPr lang="en-US" dirty="0"/>
          </a:p>
        </p:txBody>
      </p:sp>
    </p:spTree>
    <p:extLst>
      <p:ext uri="{BB962C8B-B14F-4D97-AF65-F5344CB8AC3E}">
        <p14:creationId xmlns:p14="http://schemas.microsoft.com/office/powerpoint/2010/main" val="33229118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and Viewpoint</a:t>
            </a:r>
            <a:endParaRPr lang="en-US" dirty="0"/>
          </a:p>
        </p:txBody>
      </p:sp>
      <p:sp>
        <p:nvSpPr>
          <p:cNvPr id="3" name="Content Placeholder 2"/>
          <p:cNvSpPr>
            <a:spLocks noGrp="1"/>
          </p:cNvSpPr>
          <p:nvPr>
            <p:ph idx="1"/>
          </p:nvPr>
        </p:nvSpPr>
        <p:spPr/>
        <p:txBody>
          <a:bodyPr/>
          <a:lstStyle/>
          <a:p>
            <a:r>
              <a:rPr lang="en-US" dirty="0" smtClean="0"/>
              <a:t>What constitutes protected and unprotected speech in the academic setting?</a:t>
            </a:r>
          </a:p>
          <a:p>
            <a:r>
              <a:rPr lang="en-US" dirty="0" smtClean="0"/>
              <a:t>I agree with the Supreme Court ruling</a:t>
            </a:r>
          </a:p>
          <a:p>
            <a:r>
              <a:rPr lang="en-US" dirty="0" smtClean="0"/>
              <a:t>Not an example of political expression</a:t>
            </a:r>
          </a:p>
          <a:p>
            <a:r>
              <a:rPr lang="en-US" dirty="0" smtClean="0"/>
              <a:t>Caused clear disruption in student behavior and classroom instruction</a:t>
            </a:r>
          </a:p>
          <a:p>
            <a:r>
              <a:rPr lang="en-US" dirty="0" smtClean="0"/>
              <a:t>Assembly was mandatory, so students were forced to hear offensive language</a:t>
            </a:r>
          </a:p>
        </p:txBody>
      </p:sp>
    </p:spTree>
    <p:extLst>
      <p:ext uri="{BB962C8B-B14F-4D97-AF65-F5344CB8AC3E}">
        <p14:creationId xmlns:p14="http://schemas.microsoft.com/office/powerpoint/2010/main" val="25864822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Education v. </a:t>
            </a:r>
            <a:r>
              <a:rPr lang="en-US" dirty="0" smtClean="0"/>
              <a:t>Pico (1982)</a:t>
            </a:r>
            <a:endParaRPr lang="en-US" dirty="0"/>
          </a:p>
        </p:txBody>
      </p:sp>
    </p:spTree>
    <p:extLst>
      <p:ext uri="{BB962C8B-B14F-4D97-AF65-F5344CB8AC3E}">
        <p14:creationId xmlns:p14="http://schemas.microsoft.com/office/powerpoint/2010/main" val="15712434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Board of Education v. Pico</a:t>
            </a:r>
          </a:p>
        </p:txBody>
      </p:sp>
      <p:sp>
        <p:nvSpPr>
          <p:cNvPr id="3" name="Content Placeholder 2"/>
          <p:cNvSpPr>
            <a:spLocks noGrp="1"/>
          </p:cNvSpPr>
          <p:nvPr>
            <p:ph idx="1"/>
          </p:nvPr>
        </p:nvSpPr>
        <p:spPr>
          <a:xfrm>
            <a:off x="914400" y="1676400"/>
            <a:ext cx="7772400" cy="4876800"/>
          </a:xfrm>
        </p:spPr>
        <p:txBody>
          <a:bodyPr>
            <a:normAutofit/>
          </a:bodyPr>
          <a:lstStyle/>
          <a:p>
            <a:r>
              <a:rPr lang="en-US" b="1" dirty="0"/>
              <a:t>Books removed </a:t>
            </a:r>
          </a:p>
          <a:p>
            <a:pPr lvl="1"/>
            <a:r>
              <a:rPr lang="en-US" i="1" dirty="0" smtClean="0"/>
              <a:t>The </a:t>
            </a:r>
            <a:r>
              <a:rPr lang="en-US" i="1" dirty="0"/>
              <a:t>Fixer</a:t>
            </a:r>
            <a:r>
              <a:rPr lang="en-US" dirty="0"/>
              <a:t>, by Bernard Malamud; </a:t>
            </a:r>
          </a:p>
          <a:p>
            <a:pPr lvl="1"/>
            <a:r>
              <a:rPr lang="en-US" i="1" dirty="0" smtClean="0"/>
              <a:t>Slaughterhouse </a:t>
            </a:r>
            <a:r>
              <a:rPr lang="en-US" i="1" dirty="0"/>
              <a:t>Five</a:t>
            </a:r>
            <a:r>
              <a:rPr lang="en-US" dirty="0"/>
              <a:t>, by Kurt Vonnegut Jr.; </a:t>
            </a:r>
          </a:p>
          <a:p>
            <a:pPr lvl="1"/>
            <a:r>
              <a:rPr lang="en-US" i="1" dirty="0" smtClean="0"/>
              <a:t>The </a:t>
            </a:r>
            <a:r>
              <a:rPr lang="en-US" i="1" dirty="0"/>
              <a:t>Naked Ape</a:t>
            </a:r>
            <a:r>
              <a:rPr lang="en-US" dirty="0"/>
              <a:t>, by Desmond Morris; </a:t>
            </a:r>
          </a:p>
          <a:p>
            <a:pPr lvl="1"/>
            <a:r>
              <a:rPr lang="en-US" i="1" dirty="0" smtClean="0"/>
              <a:t>Down </a:t>
            </a:r>
            <a:r>
              <a:rPr lang="en-US" i="1" dirty="0"/>
              <a:t>These Mean Streets</a:t>
            </a:r>
            <a:r>
              <a:rPr lang="en-US" dirty="0"/>
              <a:t>, by </a:t>
            </a:r>
            <a:r>
              <a:rPr lang="en-US" dirty="0" err="1"/>
              <a:t>Piri</a:t>
            </a:r>
            <a:r>
              <a:rPr lang="en-US" dirty="0"/>
              <a:t> Thomas; </a:t>
            </a:r>
          </a:p>
          <a:p>
            <a:pPr lvl="1"/>
            <a:r>
              <a:rPr lang="en-US" i="1" dirty="0" smtClean="0"/>
              <a:t>Best </a:t>
            </a:r>
            <a:r>
              <a:rPr lang="en-US" i="1" dirty="0"/>
              <a:t>Short Stories of Negro Writers</a:t>
            </a:r>
            <a:r>
              <a:rPr lang="en-US" dirty="0"/>
              <a:t>, edited by Langston Hughes; </a:t>
            </a:r>
          </a:p>
          <a:p>
            <a:pPr lvl="1"/>
            <a:r>
              <a:rPr lang="en-US" i="1" dirty="0" smtClean="0"/>
              <a:t>Go </a:t>
            </a:r>
            <a:r>
              <a:rPr lang="en-US" i="1" dirty="0"/>
              <a:t>Ask Alice</a:t>
            </a:r>
            <a:r>
              <a:rPr lang="en-US" dirty="0"/>
              <a:t>, authorship anonymous;</a:t>
            </a:r>
          </a:p>
          <a:p>
            <a:pPr lvl="1"/>
            <a:r>
              <a:rPr lang="en-US" i="1" dirty="0" smtClean="0"/>
              <a:t>Laughing </a:t>
            </a:r>
            <a:r>
              <a:rPr lang="en-US" i="1" dirty="0"/>
              <a:t>Boy</a:t>
            </a:r>
            <a:r>
              <a:rPr lang="en-US" dirty="0"/>
              <a:t>, by Oliver </a:t>
            </a:r>
            <a:r>
              <a:rPr lang="en-US" dirty="0" err="1"/>
              <a:t>LaFarge</a:t>
            </a:r>
            <a:r>
              <a:rPr lang="en-US" dirty="0"/>
              <a:t>; </a:t>
            </a:r>
          </a:p>
          <a:p>
            <a:pPr lvl="1"/>
            <a:r>
              <a:rPr lang="en-US" i="1" dirty="0" smtClean="0"/>
              <a:t>Black </a:t>
            </a:r>
            <a:r>
              <a:rPr lang="en-US" i="1" dirty="0"/>
              <a:t>Boy</a:t>
            </a:r>
            <a:r>
              <a:rPr lang="en-US" dirty="0"/>
              <a:t>, by Richard Wright; </a:t>
            </a:r>
          </a:p>
          <a:p>
            <a:pPr lvl="1"/>
            <a:r>
              <a:rPr lang="en-US" i="1" dirty="0" smtClean="0"/>
              <a:t>A </a:t>
            </a:r>
            <a:r>
              <a:rPr lang="en-US" i="1" dirty="0"/>
              <a:t>Hero </a:t>
            </a:r>
            <a:r>
              <a:rPr lang="en-US" i="1" dirty="0" err="1"/>
              <a:t>Ain’t</a:t>
            </a:r>
            <a:r>
              <a:rPr lang="en-US" i="1" dirty="0"/>
              <a:t> </a:t>
            </a:r>
            <a:r>
              <a:rPr lang="en-US" i="1" dirty="0" err="1"/>
              <a:t>Nothin</a:t>
            </a:r>
            <a:r>
              <a:rPr lang="en-US" i="1" dirty="0"/>
              <a:t>’ But a Sandwich</a:t>
            </a:r>
            <a:r>
              <a:rPr lang="en-US" dirty="0"/>
              <a:t>, by Alice Childress; </a:t>
            </a:r>
          </a:p>
          <a:p>
            <a:pPr lvl="1"/>
            <a:r>
              <a:rPr lang="en-US" i="1" dirty="0" smtClean="0"/>
              <a:t>Soul </a:t>
            </a:r>
            <a:r>
              <a:rPr lang="en-US" i="1" dirty="0"/>
              <a:t>on Ice</a:t>
            </a:r>
            <a:r>
              <a:rPr lang="en-US" dirty="0"/>
              <a:t>, by Eldridge Cleaver; and </a:t>
            </a:r>
          </a:p>
          <a:p>
            <a:pPr lvl="1"/>
            <a:r>
              <a:rPr lang="en-US" i="1" dirty="0" smtClean="0"/>
              <a:t>A </a:t>
            </a:r>
            <a:r>
              <a:rPr lang="en-US" i="1" dirty="0"/>
              <a:t>Reader for Writers</a:t>
            </a:r>
            <a:r>
              <a:rPr lang="en-US" dirty="0"/>
              <a:t>, edited by Jerome Archer</a:t>
            </a:r>
            <a:endParaRPr lang="en-US" dirty="0"/>
          </a:p>
        </p:txBody>
      </p:sp>
    </p:spTree>
    <p:extLst>
      <p:ext uri="{BB962C8B-B14F-4D97-AF65-F5344CB8AC3E}">
        <p14:creationId xmlns:p14="http://schemas.microsoft.com/office/powerpoint/2010/main" val="4262463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Education v. Pico</a:t>
            </a:r>
            <a:endParaRPr lang="en-US" dirty="0"/>
          </a:p>
        </p:txBody>
      </p:sp>
      <p:sp>
        <p:nvSpPr>
          <p:cNvPr id="3" name="Content Placeholder 2"/>
          <p:cNvSpPr>
            <a:spLocks noGrp="1"/>
          </p:cNvSpPr>
          <p:nvPr>
            <p:ph idx="1"/>
          </p:nvPr>
        </p:nvSpPr>
        <p:spPr/>
        <p:txBody>
          <a:bodyPr/>
          <a:lstStyle/>
          <a:p>
            <a:r>
              <a:rPr lang="en-US" b="1" dirty="0" smtClean="0"/>
              <a:t>Complaints</a:t>
            </a:r>
            <a:r>
              <a:rPr lang="en-US" b="1" dirty="0"/>
              <a:t>: </a:t>
            </a:r>
          </a:p>
          <a:p>
            <a:pPr lvl="1"/>
            <a:r>
              <a:rPr lang="en-US" dirty="0" smtClean="0"/>
              <a:t> </a:t>
            </a:r>
            <a:r>
              <a:rPr lang="en-US" dirty="0"/>
              <a:t>“anti-American, anti-Christian, anti-Semitic and just plain filthy” </a:t>
            </a:r>
          </a:p>
          <a:p>
            <a:pPr lvl="1"/>
            <a:r>
              <a:rPr lang="en-US" dirty="0" smtClean="0"/>
              <a:t> </a:t>
            </a:r>
            <a:r>
              <a:rPr lang="en-US" dirty="0"/>
              <a:t>"obscenities, blasphemies, brutality and perversion beyond </a:t>
            </a:r>
            <a:r>
              <a:rPr lang="en-US" dirty="0" smtClean="0"/>
              <a:t>description“</a:t>
            </a:r>
          </a:p>
          <a:p>
            <a:r>
              <a:rPr lang="en-US" b="1" dirty="0"/>
              <a:t>Issue:</a:t>
            </a:r>
            <a:r>
              <a:rPr lang="en-US" dirty="0"/>
              <a:t> Can school board members remove books from the library based on the members’ personal values?</a:t>
            </a:r>
          </a:p>
          <a:p>
            <a:pPr marL="114300" indent="0">
              <a:buNone/>
            </a:pPr>
            <a:endParaRPr lang="en-US" b="1" dirty="0"/>
          </a:p>
        </p:txBody>
      </p:sp>
    </p:spTree>
    <p:extLst>
      <p:ext uri="{BB962C8B-B14F-4D97-AF65-F5344CB8AC3E}">
        <p14:creationId xmlns:p14="http://schemas.microsoft.com/office/powerpoint/2010/main" val="790206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Cohen v. California (1971)</a:t>
            </a:r>
            <a:endParaRPr lang="en-US" dirty="0"/>
          </a:p>
        </p:txBody>
      </p:sp>
    </p:spTree>
    <p:extLst>
      <p:ext uri="{BB962C8B-B14F-4D97-AF65-F5344CB8AC3E}">
        <p14:creationId xmlns:p14="http://schemas.microsoft.com/office/powerpoint/2010/main" val="1776250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Education v. Pico</a:t>
            </a:r>
            <a:endParaRPr lang="en-US" dirty="0"/>
          </a:p>
        </p:txBody>
      </p:sp>
      <p:sp>
        <p:nvSpPr>
          <p:cNvPr id="3" name="Content Placeholder 2"/>
          <p:cNvSpPr>
            <a:spLocks noGrp="1"/>
          </p:cNvSpPr>
          <p:nvPr>
            <p:ph idx="1"/>
          </p:nvPr>
        </p:nvSpPr>
        <p:spPr/>
        <p:txBody>
          <a:bodyPr>
            <a:normAutofit/>
          </a:bodyPr>
          <a:lstStyle/>
          <a:p>
            <a:r>
              <a:rPr lang="en-US" b="1" dirty="0"/>
              <a:t>Decision:</a:t>
            </a:r>
            <a:r>
              <a:rPr lang="en-US" dirty="0"/>
              <a:t> "Libraries afford [students] an opportunity at self-education and individual enrichment that is wholly optional." </a:t>
            </a:r>
            <a:endParaRPr lang="en-US" dirty="0" smtClean="0"/>
          </a:p>
          <a:p>
            <a:r>
              <a:rPr lang="en-US" b="1" dirty="0" smtClean="0"/>
              <a:t>Viewpoint</a:t>
            </a:r>
            <a:r>
              <a:rPr lang="en-US" b="1" dirty="0"/>
              <a:t>:</a:t>
            </a:r>
            <a:r>
              <a:rPr lang="en-US" dirty="0"/>
              <a:t> Students need access to information about different experiences and points of view to enrich their learning. No individual or group should be allowed to impose arbitrary criteria on the school library collection.</a:t>
            </a:r>
          </a:p>
        </p:txBody>
      </p:sp>
    </p:spTree>
    <p:extLst>
      <p:ext uri="{BB962C8B-B14F-4D97-AF65-F5344CB8AC3E}">
        <p14:creationId xmlns:p14="http://schemas.microsoft.com/office/powerpoint/2010/main" val="9761217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200400"/>
            <a:ext cx="7772400" cy="1362075"/>
          </a:xfrm>
        </p:spPr>
        <p:txBody>
          <a:bodyPr>
            <a:normAutofit/>
          </a:bodyPr>
          <a:lstStyle/>
          <a:p>
            <a:r>
              <a:rPr lang="en-US" sz="3600" dirty="0" err="1" smtClean="0"/>
              <a:t>Minarcini</a:t>
            </a:r>
            <a:r>
              <a:rPr lang="en-US" sz="3600" dirty="0" smtClean="0"/>
              <a:t> v. Strongsville City School </a:t>
            </a:r>
            <a:r>
              <a:rPr lang="en-US" sz="3600" dirty="0" smtClean="0"/>
              <a:t>District (1976)</a:t>
            </a:r>
            <a:endParaRPr lang="en-US" sz="3600" dirty="0"/>
          </a:p>
        </p:txBody>
      </p:sp>
    </p:spTree>
    <p:extLst>
      <p:ext uri="{BB962C8B-B14F-4D97-AF65-F5344CB8AC3E}">
        <p14:creationId xmlns:p14="http://schemas.microsoft.com/office/powerpoint/2010/main" val="34685829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05800" cy="1143000"/>
          </a:xfrm>
        </p:spPr>
        <p:txBody>
          <a:bodyPr>
            <a:noAutofit/>
          </a:bodyPr>
          <a:lstStyle/>
          <a:p>
            <a:r>
              <a:rPr lang="en-US" sz="3400" dirty="0" err="1"/>
              <a:t>Minarcini</a:t>
            </a:r>
            <a:r>
              <a:rPr lang="en-US" sz="3400" dirty="0"/>
              <a:t> v. Strongsville City School District</a:t>
            </a:r>
          </a:p>
        </p:txBody>
      </p:sp>
      <p:sp>
        <p:nvSpPr>
          <p:cNvPr id="3" name="Content Placeholder 2"/>
          <p:cNvSpPr>
            <a:spLocks noGrp="1"/>
          </p:cNvSpPr>
          <p:nvPr>
            <p:ph idx="1"/>
          </p:nvPr>
        </p:nvSpPr>
        <p:spPr/>
        <p:txBody>
          <a:bodyPr/>
          <a:lstStyle/>
          <a:p>
            <a:r>
              <a:rPr lang="en-US" b="1" dirty="0" err="1"/>
              <a:t>Minarcini</a:t>
            </a:r>
            <a:r>
              <a:rPr lang="en-US" b="1" dirty="0"/>
              <a:t> v. Strongsville City School District 541 F.2d 577 (6th Cir, </a:t>
            </a:r>
            <a:r>
              <a:rPr lang="en-US" b="1" dirty="0" smtClean="0"/>
              <a:t>1976)</a:t>
            </a:r>
            <a:endParaRPr lang="en-US" dirty="0"/>
          </a:p>
          <a:p>
            <a:r>
              <a:rPr lang="en-US" b="1" dirty="0" smtClean="0"/>
              <a:t>Books </a:t>
            </a:r>
            <a:r>
              <a:rPr lang="en-US" b="1" dirty="0"/>
              <a:t>removed</a:t>
            </a:r>
            <a:endParaRPr lang="en-US" dirty="0"/>
          </a:p>
          <a:p>
            <a:pPr lvl="1"/>
            <a:r>
              <a:rPr lang="en-US" i="1" dirty="0" smtClean="0"/>
              <a:t>Catch </a:t>
            </a:r>
            <a:r>
              <a:rPr lang="en-US" i="1" dirty="0"/>
              <a:t>22</a:t>
            </a:r>
            <a:r>
              <a:rPr lang="en-US" dirty="0"/>
              <a:t>, by Arthur Heller </a:t>
            </a:r>
          </a:p>
          <a:p>
            <a:pPr lvl="1"/>
            <a:r>
              <a:rPr lang="en-US" i="1" dirty="0" smtClean="0"/>
              <a:t>Cat's </a:t>
            </a:r>
            <a:r>
              <a:rPr lang="en-US" i="1" dirty="0"/>
              <a:t>Cradle</a:t>
            </a:r>
            <a:r>
              <a:rPr lang="en-US" dirty="0"/>
              <a:t>, by Kurt Vonnegut</a:t>
            </a:r>
          </a:p>
        </p:txBody>
      </p:sp>
    </p:spTree>
    <p:extLst>
      <p:ext uri="{BB962C8B-B14F-4D97-AF65-F5344CB8AC3E}">
        <p14:creationId xmlns:p14="http://schemas.microsoft.com/office/powerpoint/2010/main" val="39982575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err="1"/>
              <a:t>Minarcini</a:t>
            </a:r>
            <a:r>
              <a:rPr lang="en-US" sz="3200" b="1" dirty="0"/>
              <a:t> v. Strongsville City School District</a:t>
            </a:r>
            <a:endParaRPr lang="en-US" sz="3200" dirty="0"/>
          </a:p>
        </p:txBody>
      </p:sp>
      <p:sp>
        <p:nvSpPr>
          <p:cNvPr id="3" name="Content Placeholder 2"/>
          <p:cNvSpPr>
            <a:spLocks noGrp="1"/>
          </p:cNvSpPr>
          <p:nvPr>
            <p:ph idx="1"/>
          </p:nvPr>
        </p:nvSpPr>
        <p:spPr/>
        <p:txBody>
          <a:bodyPr>
            <a:normAutofit/>
          </a:bodyPr>
          <a:lstStyle/>
          <a:p>
            <a:r>
              <a:rPr lang="en-US" b="1" dirty="0"/>
              <a:t>Censors' complaint:</a:t>
            </a:r>
            <a:r>
              <a:rPr lang="en-US" dirty="0"/>
              <a:t> </a:t>
            </a:r>
          </a:p>
          <a:p>
            <a:pPr lvl="1"/>
            <a:r>
              <a:rPr lang="en-US" dirty="0"/>
              <a:t>(informal) “completely sick” and “garbage” (</a:t>
            </a:r>
            <a:r>
              <a:rPr lang="en-US" dirty="0" err="1"/>
              <a:t>Reichman</a:t>
            </a:r>
            <a:r>
              <a:rPr lang="en-US" dirty="0"/>
              <a:t>, 2001</a:t>
            </a:r>
            <a:r>
              <a:rPr lang="en-US" dirty="0" smtClean="0"/>
              <a:t>)</a:t>
            </a:r>
            <a:endParaRPr lang="en-US" b="1" dirty="0" smtClean="0"/>
          </a:p>
          <a:p>
            <a:r>
              <a:rPr lang="en-US" b="1" dirty="0" smtClean="0"/>
              <a:t>Issues</a:t>
            </a:r>
            <a:r>
              <a:rPr lang="en-US" b="1" dirty="0"/>
              <a:t>:</a:t>
            </a:r>
            <a:r>
              <a:rPr lang="en-US" dirty="0"/>
              <a:t> Can a school board override teachers' selections of books for the school curriculum? Can a school board remove books from a school library</a:t>
            </a:r>
            <a:r>
              <a:rPr lang="en-US" dirty="0" smtClean="0"/>
              <a:t>?</a:t>
            </a:r>
            <a:endParaRPr lang="en-US" dirty="0"/>
          </a:p>
        </p:txBody>
      </p:sp>
    </p:spTree>
    <p:extLst>
      <p:ext uri="{BB962C8B-B14F-4D97-AF65-F5344CB8AC3E}">
        <p14:creationId xmlns:p14="http://schemas.microsoft.com/office/powerpoint/2010/main" val="42069164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err="1"/>
              <a:t>Minarcini</a:t>
            </a:r>
            <a:r>
              <a:rPr lang="en-US" sz="3600" b="1" dirty="0"/>
              <a:t> v. Strongsville City School District</a:t>
            </a:r>
            <a:endParaRPr lang="en-US" dirty="0"/>
          </a:p>
        </p:txBody>
      </p:sp>
      <p:sp>
        <p:nvSpPr>
          <p:cNvPr id="3" name="Content Placeholder 2"/>
          <p:cNvSpPr>
            <a:spLocks noGrp="1"/>
          </p:cNvSpPr>
          <p:nvPr>
            <p:ph idx="1"/>
          </p:nvPr>
        </p:nvSpPr>
        <p:spPr/>
        <p:txBody>
          <a:bodyPr/>
          <a:lstStyle/>
          <a:p>
            <a:r>
              <a:rPr lang="en-US" b="1" dirty="0"/>
              <a:t>Decision:</a:t>
            </a:r>
            <a:r>
              <a:rPr lang="en-US" dirty="0"/>
              <a:t>  "a library is … an important privilege created by the state for the benefit of students in the schools … not subject to being withdrawn by succeeding school boards whose members might desire to 'winnow' the library for books the contents of which occasioned their displeasure or approval." </a:t>
            </a:r>
          </a:p>
          <a:p>
            <a:r>
              <a:rPr lang="en-US" b="1" dirty="0"/>
              <a:t>Viewpoint:</a:t>
            </a:r>
            <a:r>
              <a:rPr lang="en-US" dirty="0"/>
              <a:t> No student is compelled to read the books in the library, or to engage with any given book held there. The library is there to support the students' right to read, which is an essential part of their intellectual freedom</a:t>
            </a:r>
            <a:r>
              <a:rPr lang="en-US" dirty="0" smtClean="0"/>
              <a:t>.</a:t>
            </a:r>
            <a:endParaRPr lang="en-US" dirty="0"/>
          </a:p>
        </p:txBody>
      </p:sp>
    </p:spTree>
    <p:extLst>
      <p:ext uri="{BB962C8B-B14F-4D97-AF65-F5344CB8AC3E}">
        <p14:creationId xmlns:p14="http://schemas.microsoft.com/office/powerpoint/2010/main" val="21073447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19437"/>
            <a:ext cx="7772400" cy="1362075"/>
          </a:xfrm>
        </p:spPr>
        <p:txBody>
          <a:bodyPr>
            <a:normAutofit/>
          </a:bodyPr>
          <a:lstStyle/>
          <a:p>
            <a:r>
              <a:rPr lang="en-US" sz="3600" dirty="0" err="1" smtClean="0"/>
              <a:t>Chaplinsky</a:t>
            </a:r>
            <a:r>
              <a:rPr lang="en-US" sz="3600" dirty="0" smtClean="0"/>
              <a:t> v. State of New Hampshire </a:t>
            </a:r>
            <a:r>
              <a:rPr lang="en-US" sz="3200" dirty="0" smtClean="0"/>
              <a:t>(1941)</a:t>
            </a:r>
            <a:endParaRPr lang="en-US" sz="3600"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228600"/>
            <a:ext cx="3200400" cy="2603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70368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Chaplinsky</a:t>
            </a:r>
            <a:r>
              <a:rPr lang="en-US" dirty="0"/>
              <a:t> v. State of New Hampshire</a:t>
            </a:r>
          </a:p>
        </p:txBody>
      </p:sp>
      <p:sp>
        <p:nvSpPr>
          <p:cNvPr id="3" name="Content Placeholder 2"/>
          <p:cNvSpPr>
            <a:spLocks noGrp="1"/>
          </p:cNvSpPr>
          <p:nvPr>
            <p:ph idx="1"/>
          </p:nvPr>
        </p:nvSpPr>
        <p:spPr>
          <a:xfrm>
            <a:off x="838200" y="1676400"/>
            <a:ext cx="7772400" cy="4876800"/>
          </a:xfrm>
        </p:spPr>
        <p:txBody>
          <a:bodyPr>
            <a:normAutofit/>
          </a:bodyPr>
          <a:lstStyle/>
          <a:p>
            <a:pPr marL="0" indent="0">
              <a:buNone/>
            </a:pPr>
            <a:r>
              <a:rPr lang="en-US" b="1" dirty="0"/>
              <a:t>Case Facts</a:t>
            </a:r>
            <a:endParaRPr lang="en-US" dirty="0"/>
          </a:p>
          <a:p>
            <a:pPr lvl="1"/>
            <a:r>
              <a:rPr lang="en-US" dirty="0"/>
              <a:t>Devout Jehovah’s Witness Walter </a:t>
            </a:r>
            <a:r>
              <a:rPr lang="en-US" dirty="0" err="1"/>
              <a:t>Chaplinsky</a:t>
            </a:r>
            <a:r>
              <a:rPr lang="en-US" dirty="0"/>
              <a:t> arrested for violating a state statute after saying to the City Marshal “You are a God damned racketeer” and “a damned Fascist and the whole government of Rochester are Fascists or agents of Fascists</a:t>
            </a:r>
            <a:r>
              <a:rPr lang="en-US" dirty="0" smtClean="0"/>
              <a:t>.”</a:t>
            </a:r>
          </a:p>
          <a:p>
            <a:pPr marL="0" indent="0">
              <a:buNone/>
            </a:pPr>
            <a:r>
              <a:rPr lang="en-US" b="1" dirty="0"/>
              <a:t>Issues Raised</a:t>
            </a:r>
            <a:endParaRPr lang="en-US" dirty="0"/>
          </a:p>
          <a:p>
            <a:pPr lvl="1"/>
            <a:r>
              <a:rPr lang="en-US" dirty="0"/>
              <a:t>Is speech that incites a breach of the peace protected by the First Amendment?</a:t>
            </a:r>
          </a:p>
          <a:p>
            <a:pPr lvl="1"/>
            <a:r>
              <a:rPr lang="en-US" dirty="0"/>
              <a:t>Does the application of the state statute violate </a:t>
            </a:r>
            <a:r>
              <a:rPr lang="en-US" dirty="0" err="1"/>
              <a:t>Chaplinsky’s</a:t>
            </a:r>
            <a:r>
              <a:rPr lang="en-US" dirty="0"/>
              <a:t> freedom of speech protected by the First Amendment</a:t>
            </a:r>
            <a:r>
              <a:rPr lang="en-US" dirty="0" smtClean="0"/>
              <a:t>?</a:t>
            </a:r>
            <a:endParaRPr lang="en-US" dirty="0"/>
          </a:p>
        </p:txBody>
      </p:sp>
    </p:spTree>
    <p:extLst>
      <p:ext uri="{BB962C8B-B14F-4D97-AF65-F5344CB8AC3E}">
        <p14:creationId xmlns:p14="http://schemas.microsoft.com/office/powerpoint/2010/main" val="13527590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Chaplinsky</a:t>
            </a:r>
            <a:r>
              <a:rPr lang="en-US" dirty="0"/>
              <a:t> v. State of New Hampshire</a:t>
            </a:r>
          </a:p>
        </p:txBody>
      </p:sp>
      <p:sp>
        <p:nvSpPr>
          <p:cNvPr id="3" name="Content Placeholder 2"/>
          <p:cNvSpPr>
            <a:spLocks noGrp="1"/>
          </p:cNvSpPr>
          <p:nvPr>
            <p:ph idx="1"/>
          </p:nvPr>
        </p:nvSpPr>
        <p:spPr>
          <a:xfrm>
            <a:off x="457200" y="1447800"/>
            <a:ext cx="8229600" cy="4572000"/>
          </a:xfrm>
        </p:spPr>
        <p:txBody>
          <a:bodyPr>
            <a:normAutofit/>
          </a:bodyPr>
          <a:lstStyle/>
          <a:p>
            <a:pPr marL="0" indent="0">
              <a:buNone/>
            </a:pPr>
            <a:endParaRPr lang="en-US" b="1" dirty="0" smtClean="0"/>
          </a:p>
          <a:p>
            <a:pPr marL="0" indent="0">
              <a:buNone/>
            </a:pPr>
            <a:r>
              <a:rPr lang="en-US" b="1" dirty="0" smtClean="0"/>
              <a:t>Decision</a:t>
            </a:r>
          </a:p>
          <a:p>
            <a:pPr lvl="1"/>
            <a:r>
              <a:rPr lang="en-US" dirty="0" smtClean="0"/>
              <a:t>Unanimous </a:t>
            </a:r>
            <a:r>
              <a:rPr lang="en-US" dirty="0"/>
              <a:t>decision, courts upheld the arrest stating the state statute restricting speech was specific enough that it complied with the requirements of due process and did not unreasonably impinge on </a:t>
            </a:r>
            <a:r>
              <a:rPr lang="en-US" dirty="0" err="1"/>
              <a:t>Chaplinsky’s</a:t>
            </a:r>
            <a:r>
              <a:rPr lang="en-US" dirty="0"/>
              <a:t> First Amendment rights to free </a:t>
            </a:r>
            <a:r>
              <a:rPr lang="en-US" dirty="0" smtClean="0"/>
              <a:t>speech</a:t>
            </a:r>
            <a:endParaRPr lang="en-US" dirty="0"/>
          </a:p>
          <a:p>
            <a:pPr lvl="1"/>
            <a:r>
              <a:rPr lang="en-US" dirty="0"/>
              <a:t>Decision articulated the fighting words doctrine, </a:t>
            </a:r>
            <a:r>
              <a:rPr lang="en-US" dirty="0" smtClean="0"/>
              <a:t>which limits the </a:t>
            </a:r>
            <a:r>
              <a:rPr lang="en-US" dirty="0"/>
              <a:t>First Amendment’s guarantee of freedom of speech for all </a:t>
            </a:r>
            <a:r>
              <a:rPr lang="en-US" dirty="0" smtClean="0"/>
              <a:t>Americans</a:t>
            </a:r>
            <a:endParaRPr lang="en-US" dirty="0"/>
          </a:p>
        </p:txBody>
      </p:sp>
    </p:spTree>
    <p:extLst>
      <p:ext uri="{BB962C8B-B14F-4D97-AF65-F5344CB8AC3E}">
        <p14:creationId xmlns:p14="http://schemas.microsoft.com/office/powerpoint/2010/main" val="32454093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Chaplinsky</a:t>
            </a:r>
            <a:r>
              <a:rPr lang="en-US" dirty="0"/>
              <a:t> v. State of New Hampshire</a:t>
            </a:r>
          </a:p>
        </p:txBody>
      </p:sp>
      <p:sp>
        <p:nvSpPr>
          <p:cNvPr id="3" name="Content Placeholder 2"/>
          <p:cNvSpPr>
            <a:spLocks noGrp="1"/>
          </p:cNvSpPr>
          <p:nvPr>
            <p:ph idx="1"/>
          </p:nvPr>
        </p:nvSpPr>
        <p:spPr/>
        <p:txBody>
          <a:bodyPr/>
          <a:lstStyle/>
          <a:p>
            <a:pPr marL="0" indent="0">
              <a:buNone/>
            </a:pPr>
            <a:endParaRPr lang="en-US" b="1" dirty="0"/>
          </a:p>
          <a:p>
            <a:pPr marL="0" indent="0">
              <a:buNone/>
            </a:pPr>
            <a:r>
              <a:rPr lang="en-US" b="1" dirty="0" smtClean="0"/>
              <a:t>Viewpoint</a:t>
            </a:r>
            <a:endParaRPr lang="en-US" dirty="0"/>
          </a:p>
          <a:p>
            <a:pPr lvl="1"/>
            <a:r>
              <a:rPr lang="en-US" dirty="0"/>
              <a:t>Free speech is not </a:t>
            </a:r>
            <a:r>
              <a:rPr lang="en-US" dirty="0" smtClean="0"/>
              <a:t>unlimited</a:t>
            </a:r>
          </a:p>
          <a:p>
            <a:pPr lvl="1"/>
            <a:r>
              <a:rPr lang="en-US" dirty="0" smtClean="0"/>
              <a:t>The </a:t>
            </a:r>
            <a:r>
              <a:rPr lang="en-US" dirty="0"/>
              <a:t>term “Fascist” – fighting words</a:t>
            </a:r>
            <a:r>
              <a:rPr lang="en-US" dirty="0" smtClean="0"/>
              <a:t>?</a:t>
            </a:r>
          </a:p>
          <a:p>
            <a:pPr lvl="1"/>
            <a:r>
              <a:rPr lang="en-US" dirty="0" smtClean="0"/>
              <a:t>Interpretation </a:t>
            </a:r>
            <a:r>
              <a:rPr lang="en-US" dirty="0"/>
              <a:t>of language, tone, place, context, and who the language is directed at – all important factors to determine whether speech is </a:t>
            </a:r>
            <a:r>
              <a:rPr lang="en-US" dirty="0" smtClean="0"/>
              <a:t>protected</a:t>
            </a:r>
          </a:p>
          <a:p>
            <a:pPr lvl="1"/>
            <a:r>
              <a:rPr lang="en-US" dirty="0" smtClean="0"/>
              <a:t>Major criticism by Caine (2004: “The ‘Fighting Words’ category was ill-conceived – is in disarray and poses a potent danger to speech that should command a premier protection</a:t>
            </a:r>
            <a:r>
              <a:rPr lang="en-US" dirty="0" smtClean="0"/>
              <a:t>.”</a:t>
            </a:r>
          </a:p>
          <a:p>
            <a:r>
              <a:rPr lang="en-US" dirty="0"/>
              <a:t>Disagreement with Court Decision</a:t>
            </a:r>
            <a:endParaRPr lang="en-US" dirty="0"/>
          </a:p>
        </p:txBody>
      </p:sp>
    </p:spTree>
    <p:extLst>
      <p:ext uri="{BB962C8B-B14F-4D97-AF65-F5344CB8AC3E}">
        <p14:creationId xmlns:p14="http://schemas.microsoft.com/office/powerpoint/2010/main" val="11452258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24200"/>
            <a:ext cx="7772400" cy="1438275"/>
          </a:xfrm>
        </p:spPr>
        <p:txBody>
          <a:bodyPr>
            <a:normAutofit/>
          </a:bodyPr>
          <a:lstStyle/>
          <a:p>
            <a:r>
              <a:rPr lang="en-US" sz="3600" dirty="0" err="1"/>
              <a:t>Salvail</a:t>
            </a:r>
            <a:r>
              <a:rPr lang="en-US" sz="3600" dirty="0"/>
              <a:t> v. Nashua Board of Education (1979)</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56210"/>
            <a:ext cx="2057400" cy="276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56210"/>
            <a:ext cx="2171700" cy="276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52401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Cohen v. California (1971)</a:t>
            </a:r>
            <a:endParaRPr lang="en-US" dirty="0"/>
          </a:p>
        </p:txBody>
      </p:sp>
      <p:sp>
        <p:nvSpPr>
          <p:cNvPr id="5" name="Content Placeholder 4"/>
          <p:cNvSpPr>
            <a:spLocks noGrp="1"/>
          </p:cNvSpPr>
          <p:nvPr>
            <p:ph idx="1"/>
          </p:nvPr>
        </p:nvSpPr>
        <p:spPr/>
        <p:txBody>
          <a:bodyPr>
            <a:normAutofit/>
          </a:bodyPr>
          <a:lstStyle/>
          <a:p>
            <a:r>
              <a:rPr lang="en-US" dirty="0" smtClean="0"/>
              <a:t>Paul Robert Cohen, age 19, arrested for wearing a jacket to the Los Angeles Courthouse with the words “Fuck the Draft”</a:t>
            </a:r>
          </a:p>
          <a:p>
            <a:pPr marL="0" indent="0">
              <a:buNone/>
            </a:pPr>
            <a:endParaRPr lang="en-US" dirty="0" smtClean="0"/>
          </a:p>
          <a:p>
            <a:r>
              <a:rPr lang="en-US" dirty="0" smtClean="0"/>
              <a:t>Convicted under </a:t>
            </a:r>
            <a:r>
              <a:rPr lang="en-US" b="1" dirty="0" smtClean="0"/>
              <a:t>California Penal Code 415</a:t>
            </a:r>
          </a:p>
          <a:p>
            <a:pPr lvl="1"/>
            <a:r>
              <a:rPr lang="en-US" dirty="0" smtClean="0"/>
              <a:t>Disturbing the peace by “offensive conduct”</a:t>
            </a:r>
          </a:p>
          <a:p>
            <a:pPr marL="0" indent="0">
              <a:buNone/>
            </a:pPr>
            <a:endParaRPr lang="en-US" b="1" dirty="0" smtClean="0"/>
          </a:p>
          <a:p>
            <a:endParaRPr lang="en-US" b="1" dirty="0" smtClean="0"/>
          </a:p>
        </p:txBody>
      </p:sp>
    </p:spTree>
    <p:extLst>
      <p:ext uri="{BB962C8B-B14F-4D97-AF65-F5344CB8AC3E}">
        <p14:creationId xmlns:p14="http://schemas.microsoft.com/office/powerpoint/2010/main" val="4003931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Salvail</a:t>
            </a:r>
            <a:r>
              <a:rPr lang="en-US" dirty="0"/>
              <a:t> v. Nashua Board of Education</a:t>
            </a:r>
          </a:p>
        </p:txBody>
      </p:sp>
      <p:sp>
        <p:nvSpPr>
          <p:cNvPr id="3" name="Content Placeholder 2"/>
          <p:cNvSpPr>
            <a:spLocks noGrp="1"/>
          </p:cNvSpPr>
          <p:nvPr>
            <p:ph idx="1"/>
          </p:nvPr>
        </p:nvSpPr>
        <p:spPr>
          <a:xfrm>
            <a:off x="304800" y="1600200"/>
            <a:ext cx="8382000" cy="4953000"/>
          </a:xfrm>
        </p:spPr>
        <p:txBody>
          <a:bodyPr>
            <a:normAutofit/>
          </a:bodyPr>
          <a:lstStyle/>
          <a:p>
            <a:pPr marL="0" indent="0">
              <a:buNone/>
            </a:pPr>
            <a:r>
              <a:rPr lang="en-US" b="1" dirty="0" smtClean="0"/>
              <a:t>Case </a:t>
            </a:r>
            <a:r>
              <a:rPr lang="en-US" b="1" dirty="0"/>
              <a:t>Facts</a:t>
            </a:r>
            <a:endParaRPr lang="en-US" dirty="0"/>
          </a:p>
          <a:p>
            <a:pPr lvl="1"/>
            <a:r>
              <a:rPr lang="en-US" dirty="0"/>
              <a:t>Nashua School Board member Alan </a:t>
            </a:r>
            <a:r>
              <a:rPr lang="en-US" dirty="0" err="1"/>
              <a:t>Thomier</a:t>
            </a:r>
            <a:r>
              <a:rPr lang="en-US" dirty="0"/>
              <a:t> exercising his strong religious and patriotic views, presented a formal resolution to withdraw copies of </a:t>
            </a:r>
            <a:r>
              <a:rPr lang="en-US" i="1" dirty="0"/>
              <a:t>MS</a:t>
            </a:r>
            <a:r>
              <a:rPr lang="en-US" dirty="0"/>
              <a:t> magazine from the high school library because it:</a:t>
            </a:r>
          </a:p>
          <a:p>
            <a:pPr marL="320040" lvl="1" indent="0">
              <a:buNone/>
            </a:pPr>
            <a:r>
              <a:rPr lang="en-US" dirty="0" smtClean="0"/>
              <a:t>-	Contained </a:t>
            </a:r>
            <a:r>
              <a:rPr lang="en-US" dirty="0"/>
              <a:t>ads for vibrators, contraceptives, materials dealing with lesbianism and witchcraft, and gay material as well as ads for </a:t>
            </a:r>
            <a:r>
              <a:rPr lang="en-US" i="1" dirty="0"/>
              <a:t>The Guardian</a:t>
            </a:r>
            <a:r>
              <a:rPr lang="en-US" dirty="0"/>
              <a:t> – a pro-communist newspaper (his opinion) and ads which suggested trips to Cuba.</a:t>
            </a:r>
          </a:p>
          <a:p>
            <a:pPr marL="320040" lvl="1" indent="0">
              <a:buNone/>
            </a:pPr>
            <a:r>
              <a:rPr lang="en-US" dirty="0" smtClean="0"/>
              <a:t>-	Encouraged </a:t>
            </a:r>
            <a:r>
              <a:rPr lang="en-US" dirty="0"/>
              <a:t>students to send away for records made by known communist folk singers.</a:t>
            </a:r>
          </a:p>
          <a:p>
            <a:pPr lvl="1"/>
            <a:r>
              <a:rPr lang="en-US" dirty="0"/>
              <a:t>Dissenting board members requested that interim procedures already in place be followed; they were </a:t>
            </a:r>
            <a:r>
              <a:rPr lang="en-US" dirty="0" smtClean="0"/>
              <a:t>ignored and </a:t>
            </a:r>
            <a:r>
              <a:rPr lang="en-US" i="1" dirty="0" smtClean="0"/>
              <a:t>MS</a:t>
            </a:r>
            <a:r>
              <a:rPr lang="en-US" dirty="0" smtClean="0"/>
              <a:t> Magazine was removed and the subscription cancelled</a:t>
            </a:r>
            <a:endParaRPr lang="en-US" dirty="0"/>
          </a:p>
        </p:txBody>
      </p:sp>
    </p:spTree>
    <p:extLst>
      <p:ext uri="{BB962C8B-B14F-4D97-AF65-F5344CB8AC3E}">
        <p14:creationId xmlns:p14="http://schemas.microsoft.com/office/powerpoint/2010/main" val="34573164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Salvail</a:t>
            </a:r>
            <a:r>
              <a:rPr lang="en-US" dirty="0"/>
              <a:t> v. Nashua Board of Education</a:t>
            </a:r>
          </a:p>
        </p:txBody>
      </p:sp>
      <p:sp>
        <p:nvSpPr>
          <p:cNvPr id="3" name="Content Placeholder 2"/>
          <p:cNvSpPr>
            <a:spLocks noGrp="1"/>
          </p:cNvSpPr>
          <p:nvPr>
            <p:ph idx="1"/>
          </p:nvPr>
        </p:nvSpPr>
        <p:spPr/>
        <p:txBody>
          <a:bodyPr>
            <a:normAutofit fontScale="92500" lnSpcReduction="20000"/>
          </a:bodyPr>
          <a:lstStyle/>
          <a:p>
            <a:pPr marL="0" indent="0">
              <a:buNone/>
            </a:pPr>
            <a:r>
              <a:rPr lang="en-US" b="1" dirty="0"/>
              <a:t>Issues Raised</a:t>
            </a:r>
            <a:endParaRPr lang="en-US" dirty="0"/>
          </a:p>
          <a:p>
            <a:pPr lvl="1"/>
            <a:r>
              <a:rPr lang="en-US" dirty="0"/>
              <a:t>Plaintiff 16-year-old Rhonda </a:t>
            </a:r>
            <a:r>
              <a:rPr lang="en-US" dirty="0" err="1"/>
              <a:t>Salvail</a:t>
            </a:r>
            <a:r>
              <a:rPr lang="en-US" dirty="0"/>
              <a:t>, along with an English teacher and several Nashua residents, claimed deprivation of due process and rights under the First </a:t>
            </a:r>
            <a:r>
              <a:rPr lang="en-US" dirty="0" smtClean="0"/>
              <a:t>Amendment and sued the Nashua Board of Ed.</a:t>
            </a:r>
            <a:endParaRPr lang="en-US" dirty="0"/>
          </a:p>
          <a:p>
            <a:pPr lvl="1"/>
            <a:r>
              <a:rPr lang="en-US" dirty="0" smtClean="0"/>
              <a:t>Did </a:t>
            </a:r>
            <a:r>
              <a:rPr lang="en-US" dirty="0"/>
              <a:t>the board follow its own procedures in removing the magazine?</a:t>
            </a:r>
          </a:p>
          <a:p>
            <a:pPr lvl="1"/>
            <a:r>
              <a:rPr lang="en-US" dirty="0"/>
              <a:t>Was the magazine a valid resource for study?</a:t>
            </a:r>
          </a:p>
          <a:p>
            <a:pPr lvl="1"/>
            <a:r>
              <a:rPr lang="en-US" dirty="0"/>
              <a:t>Did it contain offensive </a:t>
            </a:r>
            <a:r>
              <a:rPr lang="en-US" dirty="0" smtClean="0"/>
              <a:t>material?</a:t>
            </a:r>
            <a:endParaRPr lang="en-US" dirty="0"/>
          </a:p>
          <a:p>
            <a:pPr marL="0" lvl="1" indent="0">
              <a:buNone/>
            </a:pPr>
            <a:r>
              <a:rPr lang="en-US" b="1" dirty="0" smtClean="0"/>
              <a:t>Decision</a:t>
            </a:r>
            <a:endParaRPr lang="en-US" dirty="0"/>
          </a:p>
          <a:p>
            <a:pPr lvl="1"/>
            <a:r>
              <a:rPr lang="en-US" dirty="0"/>
              <a:t>“The court finds and rules that the defendants herein have failed to demonstrate a substantial and legitimate government interest sufficient to warrant the removal of </a:t>
            </a:r>
            <a:r>
              <a:rPr lang="en-US" i="1" dirty="0"/>
              <a:t>MS </a:t>
            </a:r>
            <a:r>
              <a:rPr lang="en-US" dirty="0"/>
              <a:t>magazine from the Nashua High School library.  Their action contravenes the plaintiff’s First Amendment rights, and as such, it is plainly wrong.”</a:t>
            </a:r>
          </a:p>
        </p:txBody>
      </p:sp>
    </p:spTree>
    <p:extLst>
      <p:ext uri="{BB962C8B-B14F-4D97-AF65-F5344CB8AC3E}">
        <p14:creationId xmlns:p14="http://schemas.microsoft.com/office/powerpoint/2010/main" val="7127946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Salvail</a:t>
            </a:r>
            <a:r>
              <a:rPr lang="en-US" dirty="0"/>
              <a:t> v. Nashua Board of Education</a:t>
            </a:r>
          </a:p>
        </p:txBody>
      </p:sp>
      <p:sp>
        <p:nvSpPr>
          <p:cNvPr id="3" name="Content Placeholder 2"/>
          <p:cNvSpPr>
            <a:spLocks noGrp="1"/>
          </p:cNvSpPr>
          <p:nvPr>
            <p:ph idx="1"/>
          </p:nvPr>
        </p:nvSpPr>
        <p:spPr>
          <a:xfrm>
            <a:off x="457200" y="1600200"/>
            <a:ext cx="8229600" cy="4572000"/>
          </a:xfrm>
        </p:spPr>
        <p:txBody>
          <a:bodyPr>
            <a:normAutofit lnSpcReduction="10000"/>
          </a:bodyPr>
          <a:lstStyle/>
          <a:p>
            <a:pPr marL="0" indent="0">
              <a:buNone/>
            </a:pPr>
            <a:r>
              <a:rPr lang="en-US" b="1" dirty="0"/>
              <a:t>Viewpoint</a:t>
            </a:r>
            <a:endParaRPr lang="en-US" dirty="0"/>
          </a:p>
          <a:p>
            <a:pPr lvl="1"/>
            <a:r>
              <a:rPr lang="en-US" dirty="0"/>
              <a:t>This case, along with three other court cases, forms the foundation of the extended view of Freedom of Speech to include the right of minors to read using school library </a:t>
            </a:r>
            <a:r>
              <a:rPr lang="en-US" dirty="0" smtClean="0"/>
              <a:t>materials</a:t>
            </a:r>
            <a:endParaRPr lang="en-US" dirty="0"/>
          </a:p>
          <a:p>
            <a:pPr lvl="1"/>
            <a:r>
              <a:rPr lang="en-US" dirty="0"/>
              <a:t>The ALA states as referenced in Adams (2010): “The freedom to read is essential to our democracy” (p. 59).</a:t>
            </a:r>
          </a:p>
          <a:p>
            <a:pPr lvl="1"/>
            <a:r>
              <a:rPr lang="en-US" dirty="0"/>
              <a:t>And again, in the interpretation of the Library Bill of Rights, Adams (2010) quotes, “Children and young adults unquestionably possess First Amendment rights, including the right to receive information through the library in print, </a:t>
            </a:r>
            <a:r>
              <a:rPr lang="en-US" dirty="0" smtClean="0"/>
              <a:t>non print</a:t>
            </a:r>
            <a:r>
              <a:rPr lang="en-US" dirty="0"/>
              <a:t>, or digital format.  Constitutionally protected speech cannot be suppressed solely to protect children and adults from ideas or images a legislative body believes to be unsuitable for them” (p. 60).</a:t>
            </a:r>
          </a:p>
        </p:txBody>
      </p:sp>
    </p:spTree>
    <p:extLst>
      <p:ext uri="{BB962C8B-B14F-4D97-AF65-F5344CB8AC3E}">
        <p14:creationId xmlns:p14="http://schemas.microsoft.com/office/powerpoint/2010/main" val="24366300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fontScale="70000" lnSpcReduction="20000"/>
          </a:bodyPr>
          <a:lstStyle/>
          <a:p>
            <a:r>
              <a:rPr lang="en-US" dirty="0" smtClean="0"/>
              <a:t>This concludes our presentation.</a:t>
            </a:r>
          </a:p>
          <a:p>
            <a:r>
              <a:rPr lang="en-US" dirty="0" smtClean="0"/>
              <a:t>Thank you for your time and attention!</a:t>
            </a:r>
            <a:endParaRPr lang="en-US" dirty="0"/>
          </a:p>
        </p:txBody>
      </p:sp>
      <p:sp>
        <p:nvSpPr>
          <p:cNvPr id="3" name="Title 2"/>
          <p:cNvSpPr>
            <a:spLocks noGrp="1"/>
          </p:cNvSpPr>
          <p:nvPr>
            <p:ph type="ctr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8583944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34111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References</a:t>
            </a:r>
            <a:endParaRPr lang="en-US" dirty="0"/>
          </a:p>
        </p:txBody>
      </p:sp>
      <p:sp>
        <p:nvSpPr>
          <p:cNvPr id="5" name="Content Placeholder 4"/>
          <p:cNvSpPr>
            <a:spLocks noGrp="1"/>
          </p:cNvSpPr>
          <p:nvPr>
            <p:ph idx="1"/>
          </p:nvPr>
        </p:nvSpPr>
        <p:spPr/>
        <p:txBody>
          <a:bodyPr>
            <a:normAutofit fontScale="62500" lnSpcReduction="20000"/>
          </a:bodyPr>
          <a:lstStyle/>
          <a:p>
            <a:r>
              <a:rPr lang="en-US" dirty="0"/>
              <a:t>Anderson, S. (2001). Reno vs. ACLU: The U.S. Supreme Court finds the Communications Decency Act unconstitutional. </a:t>
            </a:r>
            <a:r>
              <a:rPr lang="en-US" i="1" dirty="0"/>
              <a:t>Acquisitions Librarian</a:t>
            </a:r>
            <a:r>
              <a:rPr lang="en-US" dirty="0"/>
              <a:t>, </a:t>
            </a:r>
            <a:r>
              <a:rPr lang="en-US" i="1" dirty="0"/>
              <a:t>13</a:t>
            </a:r>
            <a:r>
              <a:rPr lang="en-US" dirty="0"/>
              <a:t>(2ma6), 131-143</a:t>
            </a:r>
            <a:r>
              <a:rPr lang="en-US" dirty="0" smtClean="0"/>
              <a:t>.</a:t>
            </a:r>
            <a:endParaRPr lang="en-US" dirty="0"/>
          </a:p>
          <a:p>
            <a:r>
              <a:rPr lang="en-US" dirty="0"/>
              <a:t>Cohen v. California. 403. U.S. 15. (1971). Retrieved from </a:t>
            </a:r>
            <a:r>
              <a:rPr lang="en-US" dirty="0">
                <a:hlinkClick r:id="rId2"/>
              </a:rPr>
              <a:t>http://</a:t>
            </a:r>
            <a:r>
              <a:rPr lang="en-US" dirty="0" smtClean="0">
                <a:hlinkClick r:id="rId2"/>
              </a:rPr>
              <a:t>caselaw.lp.findlaw.com/scripts/getcase.pl?court=us&amp;vol=403&amp;invol=15</a:t>
            </a:r>
            <a:endParaRPr lang="en-US" dirty="0"/>
          </a:p>
          <a:p>
            <a:r>
              <a:rPr lang="en-US" dirty="0"/>
              <a:t>Reno v. American Civil Liberties Union. 521 U.S. 844. Retrieved from </a:t>
            </a:r>
            <a:r>
              <a:rPr lang="en-US" dirty="0">
                <a:hlinkClick r:id="rId3"/>
              </a:rPr>
              <a:t>http://</a:t>
            </a:r>
            <a:r>
              <a:rPr lang="en-US" dirty="0" smtClean="0">
                <a:hlinkClick r:id="rId3"/>
              </a:rPr>
              <a:t>caselaw.lp.findlaw.com/scripts/getcase.pl?court=us&amp;vol=000&amp;invol=96-511</a:t>
            </a:r>
            <a:endParaRPr lang="en-US" dirty="0" smtClean="0"/>
          </a:p>
          <a:p>
            <a:r>
              <a:rPr lang="en-US" dirty="0"/>
              <a:t>Fraser, M.  </a:t>
            </a:r>
            <a:r>
              <a:rPr lang="en-US" i="1" dirty="0"/>
              <a:t>Untitled speech</a:t>
            </a:r>
            <a:r>
              <a:rPr lang="en-US" dirty="0"/>
              <a:t>.  </a:t>
            </a:r>
            <a:r>
              <a:rPr lang="en-US" dirty="0" err="1"/>
              <a:t>Retreived</a:t>
            </a:r>
            <a:r>
              <a:rPr lang="en-US" dirty="0"/>
              <a:t> from http://law2.umkc.edu/faculty/projects/ftrials/conlaw/fraserspeech.html</a:t>
            </a:r>
          </a:p>
          <a:p>
            <a:r>
              <a:rPr lang="en-US" dirty="0"/>
              <a:t>Legal Information Institute.  </a:t>
            </a:r>
            <a:r>
              <a:rPr lang="en-US" i="1" dirty="0"/>
              <a:t>Bethel school district No. 403 v. </a:t>
            </a:r>
            <a:r>
              <a:rPr lang="en-US" i="1" dirty="0" err="1"/>
              <a:t>fraser</a:t>
            </a:r>
            <a:r>
              <a:rPr lang="en-US" i="1" dirty="0"/>
              <a:t> (No. 84-1667) 755 F.2d 1356, reversed</a:t>
            </a:r>
            <a:r>
              <a:rPr lang="en-US" dirty="0"/>
              <a:t>. Retrieved from </a:t>
            </a:r>
            <a:r>
              <a:rPr lang="en-US" dirty="0">
                <a:hlinkClick r:id="rId4"/>
              </a:rPr>
              <a:t>http://www.law.cornell.edu/supct/html/historics/USSC_CR_0478_0675_ZS.html</a:t>
            </a:r>
            <a:endParaRPr lang="en-US" dirty="0"/>
          </a:p>
          <a:p>
            <a:r>
              <a:rPr lang="en-US" dirty="0"/>
              <a:t>Siegel, P. (1987).  When is a student’s political communication not political: Bethel school district vs. </a:t>
            </a:r>
            <a:r>
              <a:rPr lang="en-US" dirty="0" err="1"/>
              <a:t>fraser</a:t>
            </a:r>
            <a:r>
              <a:rPr lang="en-US" dirty="0"/>
              <a:t>.  </a:t>
            </a:r>
            <a:r>
              <a:rPr lang="en-US" i="1" dirty="0"/>
              <a:t>Communication education, 36</a:t>
            </a:r>
            <a:r>
              <a:rPr lang="en-US" dirty="0"/>
              <a:t> (4).  Retrieved from </a:t>
            </a:r>
            <a:r>
              <a:rPr lang="en-US" dirty="0">
                <a:hlinkClick r:id="rId5"/>
              </a:rPr>
              <a:t>http://www.tandfonline.com.libaccess.sjlibrary.org/toc/rced20/current#.UmICHhAwe1c</a:t>
            </a:r>
            <a:endParaRPr lang="en-US" dirty="0"/>
          </a:p>
          <a:p>
            <a:r>
              <a:rPr lang="en-US" dirty="0"/>
              <a:t>Weeks. R.A. (2012).  The first amendment, public school students, and the need for clear limits on school officials’ authority over off-campus student speech.  </a:t>
            </a:r>
            <a:r>
              <a:rPr lang="en-US" i="1" dirty="0"/>
              <a:t>Georgia law review, 46</a:t>
            </a:r>
            <a:r>
              <a:rPr lang="en-US" dirty="0"/>
              <a:t> (4).  Retrieved from </a:t>
            </a:r>
            <a:r>
              <a:rPr lang="en-US" dirty="0">
                <a:hlinkClick r:id="rId6"/>
              </a:rPr>
              <a:t>http://www.law.uga.edu</a:t>
            </a:r>
            <a:r>
              <a:rPr lang="en-US" dirty="0" smtClean="0">
                <a:hlinkClick r:id="rId6"/>
              </a:rPr>
              <a:t>/</a:t>
            </a:r>
            <a:endParaRPr lang="en-US" dirty="0" smtClean="0"/>
          </a:p>
        </p:txBody>
      </p:sp>
    </p:spTree>
    <p:extLst>
      <p:ext uri="{BB962C8B-B14F-4D97-AF65-F5344CB8AC3E}">
        <p14:creationId xmlns:p14="http://schemas.microsoft.com/office/powerpoint/2010/main" val="23912741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References—Cont.</a:t>
            </a:r>
            <a:endParaRPr lang="en-US" dirty="0"/>
          </a:p>
        </p:txBody>
      </p:sp>
      <p:sp>
        <p:nvSpPr>
          <p:cNvPr id="3" name="Content Placeholder 2"/>
          <p:cNvSpPr>
            <a:spLocks noGrp="1"/>
          </p:cNvSpPr>
          <p:nvPr>
            <p:ph idx="1"/>
          </p:nvPr>
        </p:nvSpPr>
        <p:spPr/>
        <p:txBody>
          <a:bodyPr>
            <a:normAutofit fontScale="47500" lnSpcReduction="20000"/>
          </a:bodyPr>
          <a:lstStyle/>
          <a:p>
            <a:r>
              <a:rPr lang="en-US" dirty="0"/>
              <a:t>American Civil Liberties Union of Ohio. (</a:t>
            </a:r>
            <a:r>
              <a:rPr lang="en-US" dirty="0" err="1"/>
              <a:t>n.d.</a:t>
            </a:r>
            <a:r>
              <a:rPr lang="en-US" dirty="0"/>
              <a:t>). Free speech on the docket. Retrieved from</a:t>
            </a:r>
            <a:r>
              <a:rPr lang="en-US" b="1" dirty="0"/>
              <a:t> </a:t>
            </a:r>
            <a:r>
              <a:rPr lang="en-US" u="sng" dirty="0">
                <a:hlinkClick r:id="rId2"/>
              </a:rPr>
              <a:t>http://www.acluohio.org/archives/cases/minarcini-v-strongsville-city-school-district</a:t>
            </a:r>
            <a:endParaRPr lang="en-US" dirty="0"/>
          </a:p>
          <a:p>
            <a:r>
              <a:rPr lang="en-US" dirty="0" err="1"/>
              <a:t>Minarcini</a:t>
            </a:r>
            <a:r>
              <a:rPr lang="en-US" dirty="0"/>
              <a:t> v. Strongsville City School District 541 F.2d 577 (6th Cir, 1976)</a:t>
            </a:r>
            <a:r>
              <a:rPr lang="en-US" b="1" dirty="0"/>
              <a:t> </a:t>
            </a:r>
            <a:r>
              <a:rPr lang="en-US" dirty="0"/>
              <a:t>Retrieved from </a:t>
            </a:r>
            <a:r>
              <a:rPr lang="en-US" u="sng" dirty="0">
                <a:hlinkClick r:id="rId3"/>
              </a:rPr>
              <a:t>http://openjurist.org/541/f2d/577</a:t>
            </a:r>
            <a:endParaRPr lang="en-US" dirty="0"/>
          </a:p>
          <a:p>
            <a:r>
              <a:rPr lang="en-US" dirty="0" err="1"/>
              <a:t>Reichman</a:t>
            </a:r>
            <a:r>
              <a:rPr lang="en-US" dirty="0"/>
              <a:t>, H. (2001). </a:t>
            </a:r>
            <a:r>
              <a:rPr lang="en-US" i="1" dirty="0"/>
              <a:t>Censorship and selection: Issues and answers for schools, 3</a:t>
            </a:r>
            <a:r>
              <a:rPr lang="en-US" i="1" baseline="30000" dirty="0"/>
              <a:t>rd</a:t>
            </a:r>
            <a:r>
              <a:rPr lang="en-US" i="1" dirty="0"/>
              <a:t> Edition</a:t>
            </a:r>
            <a:r>
              <a:rPr lang="en-US" dirty="0"/>
              <a:t>. Chicago: American Library Association</a:t>
            </a:r>
            <a:r>
              <a:rPr lang="en-US" dirty="0" smtClean="0"/>
              <a:t>.</a:t>
            </a:r>
          </a:p>
          <a:p>
            <a:r>
              <a:rPr lang="en-US" dirty="0"/>
              <a:t>Adams, H. R. (2008). </a:t>
            </a:r>
            <a:r>
              <a:rPr lang="en-US" i="1" dirty="0"/>
              <a:t>Ensuring intellectual freedom and access to information in the school library media program</a:t>
            </a:r>
            <a:r>
              <a:rPr lang="en-US" dirty="0"/>
              <a:t>. Westport, CT: Libraries Unlimited.  </a:t>
            </a:r>
          </a:p>
          <a:p>
            <a:r>
              <a:rPr lang="en-US" dirty="0" err="1"/>
              <a:t>Auguste</a:t>
            </a:r>
            <a:r>
              <a:rPr lang="en-US" dirty="0"/>
              <a:t>, M. (2012). </a:t>
            </a:r>
            <a:r>
              <a:rPr lang="en-US" i="1" dirty="0"/>
              <a:t>VOYA’s guide to intellectual freedom for teens</a:t>
            </a:r>
            <a:r>
              <a:rPr lang="en-US" dirty="0"/>
              <a:t>. Bowie, MD: VOYA Press.</a:t>
            </a:r>
          </a:p>
          <a:p>
            <a:r>
              <a:rPr lang="en-US" dirty="0"/>
              <a:t> Caine, B. (2004). The trouble with ‘fighting words’: </a:t>
            </a:r>
            <a:r>
              <a:rPr lang="en-US" dirty="0" err="1"/>
              <a:t>Chaplinsky</a:t>
            </a:r>
            <a:r>
              <a:rPr lang="en-US" dirty="0"/>
              <a:t> v. New Hampshire is a threat to first amendment values and should be overruled. </a:t>
            </a:r>
            <a:r>
              <a:rPr lang="en-US" i="1" dirty="0"/>
              <a:t>Marquette Law Review, 88</a:t>
            </a:r>
            <a:r>
              <a:rPr lang="en-US" dirty="0"/>
              <a:t>(3), Retrieved from </a:t>
            </a:r>
            <a:r>
              <a:rPr lang="en-US" u="sng" dirty="0">
                <a:hlinkClick r:id="rId4"/>
              </a:rPr>
              <a:t>http://scholarship.law.marquette.edu/cgi/viewcontent.cgi?article=1026&amp;context=mulr</a:t>
            </a:r>
            <a:r>
              <a:rPr lang="en-US" dirty="0"/>
              <a:t> </a:t>
            </a:r>
          </a:p>
          <a:p>
            <a:r>
              <a:rPr lang="en-US" dirty="0" err="1"/>
              <a:t>Dorres</a:t>
            </a:r>
            <a:r>
              <a:rPr lang="en-US" dirty="0"/>
              <a:t>, P. &amp; Means, J. (</a:t>
            </a:r>
            <a:r>
              <a:rPr lang="en-US" dirty="0" err="1"/>
              <a:t>n.d.</a:t>
            </a:r>
            <a:r>
              <a:rPr lang="en-US" dirty="0"/>
              <a:t>). </a:t>
            </a:r>
            <a:r>
              <a:rPr lang="en-US" i="1" dirty="0" err="1"/>
              <a:t>Chaplinsky</a:t>
            </a:r>
            <a:r>
              <a:rPr lang="en-US" i="1" dirty="0"/>
              <a:t> v. State of New Hampshire</a:t>
            </a:r>
            <a:r>
              <a:rPr lang="en-US" dirty="0"/>
              <a:t>. Retrieved from </a:t>
            </a:r>
            <a:r>
              <a:rPr lang="en-US" u="sng" dirty="0">
                <a:hlinkClick r:id="rId5"/>
              </a:rPr>
              <a:t>http://people.oregonstate.edu/~dorresp/CSSA%20Competencies/Examples%20for%20Portfolio/Chaplinsky%20v%20final.pdf</a:t>
            </a:r>
            <a:r>
              <a:rPr lang="en-US" dirty="0"/>
              <a:t> </a:t>
            </a:r>
          </a:p>
          <a:p>
            <a:r>
              <a:rPr lang="en-US" dirty="0"/>
              <a:t>Hudson, D. L. (2012). </a:t>
            </a:r>
            <a:r>
              <a:rPr lang="en-US" i="1" dirty="0"/>
              <a:t>‘Fighting words’ case still making waves on 70</a:t>
            </a:r>
            <a:r>
              <a:rPr lang="en-US" i="1" baseline="30000" dirty="0"/>
              <a:t>th</a:t>
            </a:r>
            <a:r>
              <a:rPr lang="en-US" i="1" dirty="0"/>
              <a:t> anniversary.</a:t>
            </a:r>
            <a:r>
              <a:rPr lang="en-US" dirty="0"/>
              <a:t> Retrieved from: </a:t>
            </a:r>
            <a:r>
              <a:rPr lang="en-US" u="sng" dirty="0">
                <a:hlinkClick r:id="rId6"/>
              </a:rPr>
              <a:t>http://www.firstamendmentcenter.org/fighting-words-case-still-making-waves-on-70th-anniversary</a:t>
            </a:r>
            <a:endParaRPr lang="en-US" dirty="0"/>
          </a:p>
          <a:p>
            <a:r>
              <a:rPr lang="en-US" dirty="0"/>
              <a:t>Leagle.com. (2013). </a:t>
            </a:r>
            <a:r>
              <a:rPr lang="en-US" i="1" dirty="0" err="1"/>
              <a:t>Salvail</a:t>
            </a:r>
            <a:r>
              <a:rPr lang="en-US" i="1" dirty="0"/>
              <a:t> v. Nashua bd. of ed.</a:t>
            </a:r>
            <a:r>
              <a:rPr lang="en-US" dirty="0"/>
              <a:t> Retrieved from </a:t>
            </a:r>
            <a:r>
              <a:rPr lang="en-US" u="sng" dirty="0">
                <a:hlinkClick r:id="rId7"/>
              </a:rPr>
              <a:t>http://www.leagle.com/decision/19791738469FSupp1269_11595</a:t>
            </a:r>
            <a:endParaRPr lang="en-US" dirty="0"/>
          </a:p>
          <a:p>
            <a:r>
              <a:rPr lang="en-US" dirty="0" err="1"/>
              <a:t>Reichman</a:t>
            </a:r>
            <a:r>
              <a:rPr lang="en-US" dirty="0"/>
              <a:t>, H. (2001). </a:t>
            </a:r>
            <a:r>
              <a:rPr lang="en-US" i="1" dirty="0"/>
              <a:t>Censorship and selection: Issues and answers for schools</a:t>
            </a:r>
            <a:r>
              <a:rPr lang="en-US" dirty="0"/>
              <a:t>. Chicago, IL: American  Library Association.</a:t>
            </a:r>
          </a:p>
          <a:p>
            <a:pPr marL="0" indent="0">
              <a:buNone/>
            </a:pPr>
            <a:r>
              <a:rPr lang="en-US" dirty="0"/>
              <a:t>IMAGES:</a:t>
            </a:r>
          </a:p>
          <a:p>
            <a:r>
              <a:rPr lang="en-US" dirty="0">
                <a:hlinkClick r:id="rId8"/>
              </a:rPr>
              <a:t>http://tom-samp-journal.blogspot.com/2011_01_01_archive.html</a:t>
            </a:r>
            <a:endParaRPr lang="en-US" dirty="0"/>
          </a:p>
          <a:p>
            <a:r>
              <a:rPr lang="en-US" dirty="0">
                <a:hlinkClick r:id="rId9"/>
              </a:rPr>
              <a:t>http://tom-samp-journal.blogspot.com/2011/01/back-to-oscar-2010-newsweek-nagging.html</a:t>
            </a:r>
            <a:endParaRPr lang="en-US" dirty="0"/>
          </a:p>
          <a:p>
            <a:r>
              <a:rPr lang="en-US" dirty="0">
                <a:hlinkClick r:id="rId10"/>
              </a:rPr>
              <a:t>http://identityrevolutionproject.wordpress.com/tag/fighting-words/</a:t>
            </a:r>
            <a:endParaRPr lang="en-US" dirty="0"/>
          </a:p>
          <a:p>
            <a:r>
              <a:rPr lang="en-US" dirty="0">
                <a:hlinkClick r:id="rId11"/>
              </a:rPr>
              <a:t>http://chronicle.com/blogs/linguafranca/2011/10/20/ms-40-years-on/</a:t>
            </a:r>
            <a:endParaRPr lang="en-US" dirty="0"/>
          </a:p>
          <a:p>
            <a:r>
              <a:rPr lang="en-US" dirty="0"/>
              <a:t>https://msmagazine.com/blog/2011/02/16/black-history-month-the-myth-of-the-black-superwoman-revisited</a:t>
            </a:r>
            <a:r>
              <a:rPr lang="en-US" dirty="0" smtClean="0"/>
              <a:t>/</a:t>
            </a:r>
            <a:endParaRPr lang="en-US" dirty="0"/>
          </a:p>
        </p:txBody>
      </p:sp>
    </p:spTree>
    <p:extLst>
      <p:ext uri="{BB962C8B-B14F-4D97-AF65-F5344CB8AC3E}">
        <p14:creationId xmlns:p14="http://schemas.microsoft.com/office/powerpoint/2010/main" val="250951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Cohen v. California</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U.S. Supreme Court overturned the decision because</a:t>
            </a:r>
          </a:p>
          <a:p>
            <a:r>
              <a:rPr lang="en-US" dirty="0" smtClean="0"/>
              <a:t>Cohen was exhibiting speech rather than conduct</a:t>
            </a:r>
          </a:p>
          <a:p>
            <a:r>
              <a:rPr lang="en-US" dirty="0" smtClean="0"/>
              <a:t>Cohen’s speech was not “fighting words” because they are not addressed to a specific person</a:t>
            </a:r>
          </a:p>
          <a:p>
            <a:r>
              <a:rPr lang="en-US" dirty="0" smtClean="0"/>
              <a:t>The wording for the Code is not specific because the public may not know what offensive conduct is</a:t>
            </a:r>
          </a:p>
          <a:p>
            <a:r>
              <a:rPr lang="en-US" dirty="0" smtClean="0"/>
              <a:t>Cohen’s speech is not obscene because it is not sexual in nature</a:t>
            </a:r>
            <a:endParaRPr lang="en-US" dirty="0"/>
          </a:p>
        </p:txBody>
      </p:sp>
    </p:spTree>
    <p:extLst>
      <p:ext uri="{BB962C8B-B14F-4D97-AF65-F5344CB8AC3E}">
        <p14:creationId xmlns:p14="http://schemas.microsoft.com/office/powerpoint/2010/main" val="7258681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Cohen v. California</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constitutional right of free speech is powerful medicine in a society as diverse and populous as ours. It is designed and intended to remove government restraints from the arena of public discussion, putting the decision as to what views shall be voiced largely into the hands of each us , in the hope that use of such freedom will ultimately produce a more capable citizenry…” </a:t>
            </a:r>
          </a:p>
          <a:p>
            <a:pPr marL="0" indent="0">
              <a:buNone/>
            </a:pPr>
            <a:r>
              <a:rPr lang="en-US" dirty="0"/>
              <a:t>	</a:t>
            </a:r>
            <a:r>
              <a:rPr lang="en-US" dirty="0" smtClean="0"/>
              <a:t>					Justice Harlan</a:t>
            </a:r>
            <a:endParaRPr lang="en-US" dirty="0"/>
          </a:p>
        </p:txBody>
      </p:sp>
    </p:spTree>
    <p:extLst>
      <p:ext uri="{BB962C8B-B14F-4D97-AF65-F5344CB8AC3E}">
        <p14:creationId xmlns:p14="http://schemas.microsoft.com/office/powerpoint/2010/main" val="37268756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Cohen v. California</a:t>
            </a:r>
            <a:endParaRPr lang="en-US" dirty="0"/>
          </a:p>
        </p:txBody>
      </p:sp>
      <p:sp>
        <p:nvSpPr>
          <p:cNvPr id="3" name="Content Placeholder 2"/>
          <p:cNvSpPr>
            <a:spLocks noGrp="1"/>
          </p:cNvSpPr>
          <p:nvPr>
            <p:ph idx="1"/>
          </p:nvPr>
        </p:nvSpPr>
        <p:spPr/>
        <p:txBody>
          <a:bodyPr/>
          <a:lstStyle/>
          <a:p>
            <a:pPr marL="0" indent="0">
              <a:buNone/>
            </a:pPr>
            <a:r>
              <a:rPr lang="en-US" dirty="0" smtClean="0"/>
              <a:t>Viewpoint</a:t>
            </a:r>
          </a:p>
          <a:p>
            <a:r>
              <a:rPr lang="en-US" dirty="0" smtClean="0"/>
              <a:t>Important decision for freedom of speech</a:t>
            </a:r>
          </a:p>
          <a:p>
            <a:r>
              <a:rPr lang="en-US" dirty="0" smtClean="0"/>
              <a:t>The case confirms the idea that people can “avert their eyes” if they see something that they do not want to see</a:t>
            </a:r>
          </a:p>
          <a:p>
            <a:r>
              <a:rPr lang="en-US" dirty="0" smtClean="0"/>
              <a:t>The case confirmed the application of “fighting words” and “obscenity”</a:t>
            </a:r>
          </a:p>
          <a:p>
            <a:pPr lvl="1"/>
            <a:endParaRPr lang="en-US" dirty="0"/>
          </a:p>
        </p:txBody>
      </p:sp>
    </p:spTree>
    <p:extLst>
      <p:ext uri="{BB962C8B-B14F-4D97-AF65-F5344CB8AC3E}">
        <p14:creationId xmlns:p14="http://schemas.microsoft.com/office/powerpoint/2010/main" val="3603248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 (1997)</a:t>
            </a:r>
            <a:endParaRPr lang="en-US" dirty="0"/>
          </a:p>
        </p:txBody>
      </p:sp>
    </p:spTree>
    <p:extLst>
      <p:ext uri="{BB962C8B-B14F-4D97-AF65-F5344CB8AC3E}">
        <p14:creationId xmlns:p14="http://schemas.microsoft.com/office/powerpoint/2010/main" val="22724928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 (1997)</a:t>
            </a:r>
            <a:endParaRPr lang="en-US" dirty="0"/>
          </a:p>
        </p:txBody>
      </p:sp>
      <p:sp>
        <p:nvSpPr>
          <p:cNvPr id="3" name="Content Placeholder 2"/>
          <p:cNvSpPr>
            <a:spLocks noGrp="1"/>
          </p:cNvSpPr>
          <p:nvPr>
            <p:ph idx="1"/>
          </p:nvPr>
        </p:nvSpPr>
        <p:spPr/>
        <p:txBody>
          <a:bodyPr/>
          <a:lstStyle/>
          <a:p>
            <a:pPr marL="0" indent="0">
              <a:buNone/>
            </a:pPr>
            <a:r>
              <a:rPr lang="en-US" dirty="0" smtClean="0"/>
              <a:t>Communications Decency Act, part of the Telecommunications Act of 1996</a:t>
            </a:r>
          </a:p>
          <a:p>
            <a:pPr lvl="1"/>
            <a:r>
              <a:rPr lang="en-US" dirty="0" smtClean="0"/>
              <a:t>Criminalized the transmission of “obscene” or “indecent” material to minors</a:t>
            </a:r>
          </a:p>
          <a:p>
            <a:pPr lvl="1"/>
            <a:r>
              <a:rPr lang="en-US" dirty="0" smtClean="0"/>
              <a:t>Prohibited displaying text or images to minors relating to sexual or excretory activities or organs</a:t>
            </a:r>
            <a:endParaRPr lang="en-US" dirty="0"/>
          </a:p>
        </p:txBody>
      </p:sp>
    </p:spTree>
    <p:extLst>
      <p:ext uri="{BB962C8B-B14F-4D97-AF65-F5344CB8AC3E}">
        <p14:creationId xmlns:p14="http://schemas.microsoft.com/office/powerpoint/2010/main" val="2505226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Supreme Court stated that the “indecent transmission” part of the CDA violated the Freedom of Speech clause of the First Amendment</a:t>
            </a:r>
          </a:p>
          <a:p>
            <a:pPr lvl="1"/>
            <a:r>
              <a:rPr lang="en-US" dirty="0" smtClean="0"/>
              <a:t>CDA would block material that was education or artistic</a:t>
            </a:r>
          </a:p>
          <a:p>
            <a:pPr lvl="1"/>
            <a:r>
              <a:rPr lang="en-US" dirty="0" smtClean="0"/>
              <a:t>It would be too difficult to check the age</a:t>
            </a:r>
          </a:p>
          <a:p>
            <a:pPr lvl="1"/>
            <a:r>
              <a:rPr lang="en-US" dirty="0" smtClean="0"/>
              <a:t>It is not only limited to commercial transactions</a:t>
            </a:r>
          </a:p>
          <a:p>
            <a:pPr lvl="1"/>
            <a:r>
              <a:rPr lang="en-US" dirty="0" smtClean="0"/>
              <a:t>It might block adults from their constitutionally  protected right to view obscene or indecent material</a:t>
            </a:r>
          </a:p>
          <a:p>
            <a:pPr lvl="1"/>
            <a:r>
              <a:rPr lang="en-US" dirty="0" smtClean="0"/>
              <a:t>It did not give parents the freedom to choose what their child can see</a:t>
            </a:r>
          </a:p>
        </p:txBody>
      </p:sp>
    </p:spTree>
    <p:extLst>
      <p:ext uri="{BB962C8B-B14F-4D97-AF65-F5344CB8AC3E}">
        <p14:creationId xmlns:p14="http://schemas.microsoft.com/office/powerpoint/2010/main" val="8600350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456</TotalTime>
  <Words>1580</Words>
  <Application>Microsoft Office PowerPoint</Application>
  <PresentationFormat>On-screen Show (4:3)</PresentationFormat>
  <Paragraphs>180</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Apothecary</vt:lpstr>
      <vt:lpstr>The Court’s Impact on Intellectual Freedom and Youth</vt:lpstr>
      <vt:lpstr>Cohen v. California (1971)</vt:lpstr>
      <vt:lpstr>Cohen v. California (1971)</vt:lpstr>
      <vt:lpstr>Cohen v. California</vt:lpstr>
      <vt:lpstr>Cohen v. California</vt:lpstr>
      <vt:lpstr>Cohen v. California</vt:lpstr>
      <vt:lpstr>Reno v. ACLU (1997)</vt:lpstr>
      <vt:lpstr>Reno  v. ACLU (1997)</vt:lpstr>
      <vt:lpstr>Reno v. ACLU</vt:lpstr>
      <vt:lpstr>Reno v. ACLU</vt:lpstr>
      <vt:lpstr>Bethel School District No. 403 v. Fraser (1983)</vt:lpstr>
      <vt:lpstr>Bethel School District v. Fraser</vt:lpstr>
      <vt:lpstr>Bethel School District v. Fraser</vt:lpstr>
      <vt:lpstr>Bethel School District v. Fraser</vt:lpstr>
      <vt:lpstr>Bethel School District v. Fraser</vt:lpstr>
      <vt:lpstr>Issues and Viewpoint</vt:lpstr>
      <vt:lpstr>Board of Education v. Pico (1982)</vt:lpstr>
      <vt:lpstr>Board of Education v. Pico</vt:lpstr>
      <vt:lpstr>Board of Education v. Pico</vt:lpstr>
      <vt:lpstr>Board of Education v. Pico</vt:lpstr>
      <vt:lpstr>Minarcini v. Strongsville City School District (1976)</vt:lpstr>
      <vt:lpstr>Minarcini v. Strongsville City School District</vt:lpstr>
      <vt:lpstr>Minarcini v. Strongsville City School District</vt:lpstr>
      <vt:lpstr>Minarcini v. Strongsville City School District</vt:lpstr>
      <vt:lpstr>Chaplinsky v. State of New Hampshire (1941)</vt:lpstr>
      <vt:lpstr>Chaplinsky v. State of New Hampshire</vt:lpstr>
      <vt:lpstr>Chaplinsky v. State of New Hampshire</vt:lpstr>
      <vt:lpstr>Chaplinsky v. State of New Hampshire</vt:lpstr>
      <vt:lpstr>Salvail v. Nashua Board of Education (1979)</vt:lpstr>
      <vt:lpstr>Salvail v. Nashua Board of Education</vt:lpstr>
      <vt:lpstr>Salvail v. Nashua Board of Education</vt:lpstr>
      <vt:lpstr>Salvail v. Nashua Board of Education</vt:lpstr>
      <vt:lpstr>Questions?</vt:lpstr>
      <vt:lpstr>References</vt:lpstr>
      <vt:lpstr>References</vt:lpstr>
      <vt:lpstr>References—Cont.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Becca</dc:creator>
  <cp:lastModifiedBy>Becca</cp:lastModifiedBy>
  <cp:revision>42</cp:revision>
  <dcterms:created xsi:type="dcterms:W3CDTF">2013-10-18T12:40:32Z</dcterms:created>
  <dcterms:modified xsi:type="dcterms:W3CDTF">2013-10-21T03:56:09Z</dcterms:modified>
</cp:coreProperties>
</file>